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0"/>
  </p:notesMasterIdLst>
  <p:sldIdLst>
    <p:sldId id="265" r:id="rId5"/>
    <p:sldId id="332" r:id="rId6"/>
    <p:sldId id="381" r:id="rId7"/>
    <p:sldId id="495" r:id="rId8"/>
    <p:sldId id="479" r:id="rId9"/>
    <p:sldId id="539" r:id="rId10"/>
    <p:sldId id="496" r:id="rId11"/>
    <p:sldId id="480" r:id="rId12"/>
    <p:sldId id="497" r:id="rId13"/>
    <p:sldId id="498" r:id="rId14"/>
    <p:sldId id="542" r:id="rId15"/>
    <p:sldId id="543" r:id="rId16"/>
    <p:sldId id="499" r:id="rId17"/>
    <p:sldId id="503" r:id="rId18"/>
    <p:sldId id="504" r:id="rId19"/>
    <p:sldId id="482" r:id="rId20"/>
    <p:sldId id="500" r:id="rId21"/>
    <p:sldId id="502" r:id="rId22"/>
    <p:sldId id="505" r:id="rId23"/>
    <p:sldId id="544" r:id="rId24"/>
    <p:sldId id="506" r:id="rId25"/>
    <p:sldId id="507" r:id="rId26"/>
    <p:sldId id="508" r:id="rId27"/>
    <p:sldId id="509" r:id="rId28"/>
    <p:sldId id="510" r:id="rId29"/>
    <p:sldId id="511" r:id="rId30"/>
    <p:sldId id="525" r:id="rId31"/>
    <p:sldId id="527" r:id="rId32"/>
    <p:sldId id="528" r:id="rId33"/>
    <p:sldId id="526" r:id="rId34"/>
    <p:sldId id="512" r:id="rId35"/>
    <p:sldId id="529" r:id="rId36"/>
    <p:sldId id="513" r:id="rId37"/>
    <p:sldId id="530" r:id="rId38"/>
    <p:sldId id="514" r:id="rId39"/>
    <p:sldId id="515" r:id="rId40"/>
    <p:sldId id="541" r:id="rId41"/>
    <p:sldId id="531" r:id="rId42"/>
    <p:sldId id="516" r:id="rId43"/>
    <p:sldId id="533" r:id="rId44"/>
    <p:sldId id="534" r:id="rId45"/>
    <p:sldId id="540" r:id="rId46"/>
    <p:sldId id="532" r:id="rId47"/>
    <p:sldId id="535" r:id="rId48"/>
    <p:sldId id="536" r:id="rId49"/>
    <p:sldId id="517" r:id="rId50"/>
    <p:sldId id="523" r:id="rId51"/>
    <p:sldId id="537" r:id="rId52"/>
    <p:sldId id="524" r:id="rId53"/>
    <p:sldId id="518" r:id="rId54"/>
    <p:sldId id="538" r:id="rId55"/>
    <p:sldId id="519" r:id="rId56"/>
    <p:sldId id="521" r:id="rId57"/>
    <p:sldId id="522" r:id="rId58"/>
    <p:sldId id="267" r:id="rId59"/>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1F5"/>
    <a:srgbClr val="1B55DC"/>
    <a:srgbClr val="0D0D0F"/>
    <a:srgbClr val="4764A8"/>
    <a:srgbClr val="FFFFFF"/>
    <a:srgbClr val="173839"/>
    <a:srgbClr val="74BA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7DAE9C-CF96-4E20-9FDD-E88E171E16DA}" v="1811" dt="2025-09-19T00:24:58.347"/>
    <p1510:client id="{78CFBB9B-574C-672D-4107-CE735DF4820E}" v="29" dt="2025-09-18T02:52:12.97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91BC4-9449-436F-BD4F-9617BF82A5B3}" type="datetimeFigureOut">
              <a:rPr lang="pt-BR" smtClean="0"/>
              <a:t>19/09/2025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BA61E-4923-4B51-A11B-3B835291C89A}" type="slidenum">
              <a:rPr lang="pt-BR" smtClean="0"/>
              <a:t>‹nº›</a:t>
            </a:fld>
            <a:endParaRPr lang="pt-BR"/>
          </a:p>
        </p:txBody>
      </p:sp>
    </p:spTree>
    <p:extLst>
      <p:ext uri="{BB962C8B-B14F-4D97-AF65-F5344CB8AC3E}">
        <p14:creationId xmlns:p14="http://schemas.microsoft.com/office/powerpoint/2010/main" val="451453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E84BA61E-4923-4B51-A11B-3B835291C89A}" type="slidenum">
              <a:rPr lang="pt-BR" smtClean="0"/>
              <a:t>27</a:t>
            </a:fld>
            <a:endParaRPr lang="pt-BR"/>
          </a:p>
        </p:txBody>
      </p:sp>
    </p:spTree>
    <p:extLst>
      <p:ext uri="{BB962C8B-B14F-4D97-AF65-F5344CB8AC3E}">
        <p14:creationId xmlns:p14="http://schemas.microsoft.com/office/powerpoint/2010/main" val="2545818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5655D-9DB4-509F-4CFC-198E2EE6E8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B1FD108-42C1-12CF-22FF-3BC276FE3CD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71E74FF-8D63-0F8A-1034-25EC022A9118}"/>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3EA90BB-15C7-5C2E-308E-2736BCB5A00C}"/>
              </a:ext>
            </a:extLst>
          </p:cNvPr>
          <p:cNvSpPr>
            <a:spLocks noGrp="1"/>
          </p:cNvSpPr>
          <p:nvPr>
            <p:ph type="sldNum" sz="quarter" idx="5"/>
          </p:nvPr>
        </p:nvSpPr>
        <p:spPr/>
        <p:txBody>
          <a:bodyPr/>
          <a:lstStyle/>
          <a:p>
            <a:fld id="{E84BA61E-4923-4B51-A11B-3B835291C89A}" type="slidenum">
              <a:rPr lang="pt-BR" smtClean="0"/>
              <a:t>28</a:t>
            </a:fld>
            <a:endParaRPr lang="pt-BR"/>
          </a:p>
        </p:txBody>
      </p:sp>
    </p:spTree>
    <p:extLst>
      <p:ext uri="{BB962C8B-B14F-4D97-AF65-F5344CB8AC3E}">
        <p14:creationId xmlns:p14="http://schemas.microsoft.com/office/powerpoint/2010/main" val="3517395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B4A88-1A46-B95A-EA31-72F0491331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B4682B4-3C6B-188C-1426-DB317C28F70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C573382-4615-186A-EB27-934D00D58169}"/>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9D658371-1E12-D51C-B283-63E79969631B}"/>
              </a:ext>
            </a:extLst>
          </p:cNvPr>
          <p:cNvSpPr>
            <a:spLocks noGrp="1"/>
          </p:cNvSpPr>
          <p:nvPr>
            <p:ph type="sldNum" sz="quarter" idx="5"/>
          </p:nvPr>
        </p:nvSpPr>
        <p:spPr/>
        <p:txBody>
          <a:bodyPr/>
          <a:lstStyle/>
          <a:p>
            <a:fld id="{E84BA61E-4923-4B51-A11B-3B835291C89A}" type="slidenum">
              <a:rPr lang="pt-BR" smtClean="0"/>
              <a:t>29</a:t>
            </a:fld>
            <a:endParaRPr lang="pt-BR"/>
          </a:p>
        </p:txBody>
      </p:sp>
    </p:spTree>
    <p:extLst>
      <p:ext uri="{BB962C8B-B14F-4D97-AF65-F5344CB8AC3E}">
        <p14:creationId xmlns:p14="http://schemas.microsoft.com/office/powerpoint/2010/main" val="1588568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0ED2-8A0A-6E13-75AF-F337D9B89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8D2AAD8D-812D-9C0D-9068-3770B74CB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126C543-0811-8948-3CFF-709C6C18EB9D}"/>
              </a:ext>
            </a:extLst>
          </p:cNvPr>
          <p:cNvSpPr>
            <a:spLocks noGrp="1"/>
          </p:cNvSpPr>
          <p:nvPr>
            <p:ph type="dt" sz="half" idx="10"/>
          </p:nvPr>
        </p:nvSpPr>
        <p:spPr/>
        <p:txBody>
          <a:bodyPr/>
          <a:lstStyle/>
          <a:p>
            <a:fld id="{52048280-DEC5-6740-B170-5C849DC1A91D}" type="datetimeFigureOut">
              <a:rPr lang="en-BR" smtClean="0"/>
              <a:t>09/19/2025</a:t>
            </a:fld>
            <a:endParaRPr lang="en-BR"/>
          </a:p>
        </p:txBody>
      </p:sp>
      <p:sp>
        <p:nvSpPr>
          <p:cNvPr id="5" name="Footer Placeholder 4">
            <a:extLst>
              <a:ext uri="{FF2B5EF4-FFF2-40B4-BE49-F238E27FC236}">
                <a16:creationId xmlns:a16="http://schemas.microsoft.com/office/drawing/2014/main" id="{2DDEF88A-7D44-D892-1C2E-0AB2ECAB7751}"/>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0F59EAF-8F4A-451C-0F33-804AD4CDC7E8}"/>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08228982-976A-E224-AE0E-56DF94D1F90A}"/>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4B37F5B7-E427-636B-B92D-6FBDBC840CAC}"/>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498FC5D5-7E7E-232A-56CF-7BF680C919A0}"/>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9997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77EC-B27C-CC22-F218-62E1F3560E54}"/>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C3AD246-5BF0-F7AB-2932-194E3C640B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6F80D61-F3E7-81C3-CFB4-CDE8DCB39934}"/>
              </a:ext>
            </a:extLst>
          </p:cNvPr>
          <p:cNvSpPr>
            <a:spLocks noGrp="1"/>
          </p:cNvSpPr>
          <p:nvPr>
            <p:ph type="dt" sz="half" idx="10"/>
          </p:nvPr>
        </p:nvSpPr>
        <p:spPr/>
        <p:txBody>
          <a:bodyPr/>
          <a:lstStyle/>
          <a:p>
            <a:fld id="{52048280-DEC5-6740-B170-5C849DC1A91D}" type="datetimeFigureOut">
              <a:rPr lang="en-BR" smtClean="0"/>
              <a:t>09/19/2025</a:t>
            </a:fld>
            <a:endParaRPr lang="en-BR"/>
          </a:p>
        </p:txBody>
      </p:sp>
      <p:sp>
        <p:nvSpPr>
          <p:cNvPr id="5" name="Footer Placeholder 4">
            <a:extLst>
              <a:ext uri="{FF2B5EF4-FFF2-40B4-BE49-F238E27FC236}">
                <a16:creationId xmlns:a16="http://schemas.microsoft.com/office/drawing/2014/main" id="{A63C317A-96D7-706C-7A80-DB8BA3E54F8F}"/>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6A2A25A-E4A8-C2FB-2DF1-E9A8A8D3BA4F}"/>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159A19D1-1E2E-3CA1-74E1-9B0E70E1DDB2}"/>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8" name="Picture 4">
            <a:extLst>
              <a:ext uri="{FF2B5EF4-FFF2-40B4-BE49-F238E27FC236}">
                <a16:creationId xmlns:a16="http://schemas.microsoft.com/office/drawing/2014/main" id="{8A636BC5-83EE-6FD9-35E5-43C7D87DC3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9" name="Fluxograma: Processo Alternativo 13">
            <a:extLst>
              <a:ext uri="{FF2B5EF4-FFF2-40B4-BE49-F238E27FC236}">
                <a16:creationId xmlns:a16="http://schemas.microsoft.com/office/drawing/2014/main" id="{9C5386BC-C7AE-A9D4-2BC6-3B49E55CE3FE}"/>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A green line art of a robot arm and a virtual reality headset&#10;&#10;Description automatically generated">
            <a:extLst>
              <a:ext uri="{FF2B5EF4-FFF2-40B4-BE49-F238E27FC236}">
                <a16:creationId xmlns:a16="http://schemas.microsoft.com/office/drawing/2014/main" id="{A5FE4CF8-76FA-59A2-5FDB-5B33E14035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21360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DA4F84-A1D4-08BC-BD4F-48EA57404A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7AFE439-25FD-A81F-1E96-835329B95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69A1AF7-5362-F783-E053-BA637AE5D966}"/>
              </a:ext>
            </a:extLst>
          </p:cNvPr>
          <p:cNvSpPr>
            <a:spLocks noGrp="1"/>
          </p:cNvSpPr>
          <p:nvPr>
            <p:ph type="dt" sz="half" idx="10"/>
          </p:nvPr>
        </p:nvSpPr>
        <p:spPr/>
        <p:txBody>
          <a:bodyPr/>
          <a:lstStyle/>
          <a:p>
            <a:fld id="{52048280-DEC5-6740-B170-5C849DC1A91D}" type="datetimeFigureOut">
              <a:rPr lang="en-BR" smtClean="0"/>
              <a:t>09/19/2025</a:t>
            </a:fld>
            <a:endParaRPr lang="en-BR"/>
          </a:p>
        </p:txBody>
      </p:sp>
      <p:sp>
        <p:nvSpPr>
          <p:cNvPr id="5" name="Footer Placeholder 4">
            <a:extLst>
              <a:ext uri="{FF2B5EF4-FFF2-40B4-BE49-F238E27FC236}">
                <a16:creationId xmlns:a16="http://schemas.microsoft.com/office/drawing/2014/main" id="{AC81EFDF-BCED-5099-3313-FE4E88E859E0}"/>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A1174B98-72A8-58C3-6C18-A817C04B72DB}"/>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D438BA00-DF55-2055-767E-A234A2B06E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267680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CB62-9C11-142A-63BE-748D5B724B4D}"/>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E9E0B481-CF05-B5FD-11EA-27CD8A7D3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E18F77D-C1B4-23A2-330C-80942872FCCB}"/>
              </a:ext>
            </a:extLst>
          </p:cNvPr>
          <p:cNvSpPr>
            <a:spLocks noGrp="1"/>
          </p:cNvSpPr>
          <p:nvPr>
            <p:ph type="dt" sz="half" idx="10"/>
          </p:nvPr>
        </p:nvSpPr>
        <p:spPr/>
        <p:txBody>
          <a:bodyPr/>
          <a:lstStyle/>
          <a:p>
            <a:fld id="{52048280-DEC5-6740-B170-5C849DC1A91D}" type="datetimeFigureOut">
              <a:rPr lang="en-BR" smtClean="0"/>
              <a:t>09/19/2025</a:t>
            </a:fld>
            <a:endParaRPr lang="en-BR"/>
          </a:p>
        </p:txBody>
      </p:sp>
      <p:sp>
        <p:nvSpPr>
          <p:cNvPr id="5" name="Footer Placeholder 4">
            <a:extLst>
              <a:ext uri="{FF2B5EF4-FFF2-40B4-BE49-F238E27FC236}">
                <a16:creationId xmlns:a16="http://schemas.microsoft.com/office/drawing/2014/main" id="{F33AC103-A133-35A4-B209-8C9634E68023}"/>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98D93AF1-0BEA-199C-69E2-BB191A6A3D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EE3E31EB-E3B8-A273-0E01-FF4761789AE5}"/>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88E7F819-6743-16FE-2E49-1BBF259A2998}"/>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23383125-5D99-792F-2CBD-6B4A020B616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643287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9AF2-EBB4-6F27-33D2-243BE561D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2BB0F59C-852E-FE5F-3E75-628E5C8478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D23CAB-FA27-ED3A-1A63-F1991E9B15CA}"/>
              </a:ext>
            </a:extLst>
          </p:cNvPr>
          <p:cNvSpPr>
            <a:spLocks noGrp="1"/>
          </p:cNvSpPr>
          <p:nvPr>
            <p:ph type="dt" sz="half" idx="10"/>
          </p:nvPr>
        </p:nvSpPr>
        <p:spPr/>
        <p:txBody>
          <a:bodyPr/>
          <a:lstStyle/>
          <a:p>
            <a:fld id="{52048280-DEC5-6740-B170-5C849DC1A91D}" type="datetimeFigureOut">
              <a:rPr lang="en-BR" smtClean="0"/>
              <a:t>09/19/2025</a:t>
            </a:fld>
            <a:endParaRPr lang="en-BR"/>
          </a:p>
        </p:txBody>
      </p:sp>
      <p:sp>
        <p:nvSpPr>
          <p:cNvPr id="5" name="Footer Placeholder 4">
            <a:extLst>
              <a:ext uri="{FF2B5EF4-FFF2-40B4-BE49-F238E27FC236}">
                <a16:creationId xmlns:a16="http://schemas.microsoft.com/office/drawing/2014/main" id="{47898156-6705-2254-BF25-7E235337ECC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03D8695E-243E-B974-E831-C68F750B7829}"/>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7" name="Rectangle 6">
            <a:extLst>
              <a:ext uri="{FF2B5EF4-FFF2-40B4-BE49-F238E27FC236}">
                <a16:creationId xmlns:a16="http://schemas.microsoft.com/office/drawing/2014/main" id="{87DCC5F2-A385-E062-0F98-BB358A4E890D}"/>
              </a:ext>
            </a:extLst>
          </p:cNvPr>
          <p:cNvSpPr/>
          <p:nvPr userDrawn="1"/>
        </p:nvSpPr>
        <p:spPr>
          <a:xfrm>
            <a:off x="0" y="0"/>
            <a:ext cx="12192000" cy="6858000"/>
          </a:xfrm>
          <a:prstGeom prst="rect">
            <a:avLst/>
          </a:prstGeom>
          <a:solidFill>
            <a:srgbClr val="1738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402A0284-2CD8-F596-1CCD-4B8F2E58EDCA}"/>
              </a:ext>
            </a:extLst>
          </p:cNvPr>
          <p:cNvPicPr>
            <a:picLocks noChangeAspect="1"/>
          </p:cNvPicPr>
          <p:nvPr userDrawn="1"/>
        </p:nvPicPr>
        <p:blipFill>
          <a:blip r:embed="rId2"/>
          <a:stretch>
            <a:fillRect/>
          </a:stretch>
        </p:blipFill>
        <p:spPr>
          <a:xfrm>
            <a:off x="11271250" y="136525"/>
            <a:ext cx="768350" cy="768350"/>
          </a:xfrm>
          <a:prstGeom prst="rect">
            <a:avLst/>
          </a:prstGeom>
        </p:spPr>
      </p:pic>
    </p:spTree>
    <p:extLst>
      <p:ext uri="{BB962C8B-B14F-4D97-AF65-F5344CB8AC3E}">
        <p14:creationId xmlns:p14="http://schemas.microsoft.com/office/powerpoint/2010/main" val="406939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2AA1-2081-29C2-1EDE-C412FB332ED3}"/>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06D9F689-4539-9413-86E9-F31CC88983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EBF8E353-F389-C3D4-6B28-F29F6E7B6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BDFD596C-29E6-F9A0-AD79-E0DEFB7EC3A4}"/>
              </a:ext>
            </a:extLst>
          </p:cNvPr>
          <p:cNvSpPr>
            <a:spLocks noGrp="1"/>
          </p:cNvSpPr>
          <p:nvPr>
            <p:ph type="dt" sz="half" idx="10"/>
          </p:nvPr>
        </p:nvSpPr>
        <p:spPr/>
        <p:txBody>
          <a:bodyPr/>
          <a:lstStyle/>
          <a:p>
            <a:fld id="{52048280-DEC5-6740-B170-5C849DC1A91D}" type="datetimeFigureOut">
              <a:rPr lang="en-BR" smtClean="0"/>
              <a:t>09/19/2025</a:t>
            </a:fld>
            <a:endParaRPr lang="en-BR"/>
          </a:p>
        </p:txBody>
      </p:sp>
      <p:sp>
        <p:nvSpPr>
          <p:cNvPr id="6" name="Footer Placeholder 5">
            <a:extLst>
              <a:ext uri="{FF2B5EF4-FFF2-40B4-BE49-F238E27FC236}">
                <a16:creationId xmlns:a16="http://schemas.microsoft.com/office/drawing/2014/main" id="{DD64FACA-9F60-C825-6204-0A54732A7C9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0C3500CA-2B67-3A23-A10B-1AEA9DA5F381}"/>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8" name="Rectangle 7">
            <a:extLst>
              <a:ext uri="{FF2B5EF4-FFF2-40B4-BE49-F238E27FC236}">
                <a16:creationId xmlns:a16="http://schemas.microsoft.com/office/drawing/2014/main" id="{261D3DDB-5F8C-120C-D4D0-1E726178E526}"/>
              </a:ext>
            </a:extLst>
          </p:cNvPr>
          <p:cNvSpPr/>
          <p:nvPr userDrawn="1"/>
        </p:nvSpPr>
        <p:spPr>
          <a:xfrm>
            <a:off x="0" y="0"/>
            <a:ext cx="12192000" cy="6858000"/>
          </a:xfrm>
          <a:prstGeom prst="rect">
            <a:avLst/>
          </a:prstGeom>
          <a:solidFill>
            <a:srgbClr val="74BA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E9E5D0C1-CCA5-4EF1-3E2B-1132647AA721}"/>
              </a:ext>
            </a:extLst>
          </p:cNvPr>
          <p:cNvPicPr>
            <a:picLocks noChangeAspect="1"/>
          </p:cNvPicPr>
          <p:nvPr userDrawn="1"/>
        </p:nvPicPr>
        <p:blipFill>
          <a:blip r:embed="rId2">
            <a:biLevel thresh="25000"/>
          </a:blip>
          <a:stretch>
            <a:fillRect/>
          </a:stretch>
        </p:blipFill>
        <p:spPr>
          <a:xfrm>
            <a:off x="11254408" y="185738"/>
            <a:ext cx="824948" cy="824948"/>
          </a:xfrm>
          <a:prstGeom prst="rect">
            <a:avLst/>
          </a:prstGeom>
        </p:spPr>
      </p:pic>
    </p:spTree>
    <p:extLst>
      <p:ext uri="{BB962C8B-B14F-4D97-AF65-F5344CB8AC3E}">
        <p14:creationId xmlns:p14="http://schemas.microsoft.com/office/powerpoint/2010/main" val="45199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5B7-57FB-161B-E823-16E12A754C44}"/>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BF17CDF3-CCC0-A3CF-591F-A15E2A118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7E0CC9-ABEB-8408-D2FF-61192B7FE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8F431019-14E2-95EE-E97B-D328EE677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9E1CA-A32F-8146-B1E4-C91D040004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EB8A7C4B-3569-FBB7-701D-74D934082DB4}"/>
              </a:ext>
            </a:extLst>
          </p:cNvPr>
          <p:cNvSpPr>
            <a:spLocks noGrp="1"/>
          </p:cNvSpPr>
          <p:nvPr>
            <p:ph type="dt" sz="half" idx="10"/>
          </p:nvPr>
        </p:nvSpPr>
        <p:spPr/>
        <p:txBody>
          <a:bodyPr/>
          <a:lstStyle/>
          <a:p>
            <a:fld id="{52048280-DEC5-6740-B170-5C849DC1A91D}" type="datetimeFigureOut">
              <a:rPr lang="en-BR" smtClean="0"/>
              <a:t>09/19/2025</a:t>
            </a:fld>
            <a:endParaRPr lang="en-BR"/>
          </a:p>
        </p:txBody>
      </p:sp>
      <p:sp>
        <p:nvSpPr>
          <p:cNvPr id="8" name="Footer Placeholder 7">
            <a:extLst>
              <a:ext uri="{FF2B5EF4-FFF2-40B4-BE49-F238E27FC236}">
                <a16:creationId xmlns:a16="http://schemas.microsoft.com/office/drawing/2014/main" id="{3D8FFC3F-986C-2D3F-66E5-32F7AD2B7889}"/>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930B6E73-B223-B8A2-632A-2C961D8671E4}"/>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0" name="Picture 9" descr="A logo with green and black text&#10;&#10;Description automatically generated">
            <a:extLst>
              <a:ext uri="{FF2B5EF4-FFF2-40B4-BE49-F238E27FC236}">
                <a16:creationId xmlns:a16="http://schemas.microsoft.com/office/drawing/2014/main" id="{C5EB5D3D-BE85-36B7-70E6-DF9481D03145}"/>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14066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0468-FEA9-9FFD-CE5F-6F4B9D9F3EE0}"/>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DFA8E351-C595-E464-9F3B-6084A28DC557}"/>
              </a:ext>
            </a:extLst>
          </p:cNvPr>
          <p:cNvSpPr>
            <a:spLocks noGrp="1"/>
          </p:cNvSpPr>
          <p:nvPr>
            <p:ph type="dt" sz="half" idx="10"/>
          </p:nvPr>
        </p:nvSpPr>
        <p:spPr/>
        <p:txBody>
          <a:bodyPr/>
          <a:lstStyle/>
          <a:p>
            <a:fld id="{52048280-DEC5-6740-B170-5C849DC1A91D}" type="datetimeFigureOut">
              <a:rPr lang="en-BR" smtClean="0"/>
              <a:t>09/19/2025</a:t>
            </a:fld>
            <a:endParaRPr lang="en-BR"/>
          </a:p>
        </p:txBody>
      </p:sp>
      <p:sp>
        <p:nvSpPr>
          <p:cNvPr id="4" name="Footer Placeholder 3">
            <a:extLst>
              <a:ext uri="{FF2B5EF4-FFF2-40B4-BE49-F238E27FC236}">
                <a16:creationId xmlns:a16="http://schemas.microsoft.com/office/drawing/2014/main" id="{9D4A673E-2F99-CEE3-2442-99389EBA524F}"/>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D9F2469-0422-BB32-85DE-8228DB6419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6" name="Picture 5" descr="A logo with green and black text&#10;&#10;Description automatically generated">
            <a:extLst>
              <a:ext uri="{FF2B5EF4-FFF2-40B4-BE49-F238E27FC236}">
                <a16:creationId xmlns:a16="http://schemas.microsoft.com/office/drawing/2014/main" id="{C5150B15-5577-5E81-F088-230A91EC1ED5}"/>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7" name="Picture 4">
            <a:extLst>
              <a:ext uri="{FF2B5EF4-FFF2-40B4-BE49-F238E27FC236}">
                <a16:creationId xmlns:a16="http://schemas.microsoft.com/office/drawing/2014/main" id="{389EA8A4-08B5-5BAA-9AC5-6127B958D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8" name="Fluxograma: Processo Alternativo 13">
            <a:extLst>
              <a:ext uri="{FF2B5EF4-FFF2-40B4-BE49-F238E27FC236}">
                <a16:creationId xmlns:a16="http://schemas.microsoft.com/office/drawing/2014/main" id="{B378BB90-2A3E-E781-2353-A14263E84977}"/>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6" descr="A green line art of a robot arm and a virtual reality headset&#10;&#10;Description automatically generated">
            <a:extLst>
              <a:ext uri="{FF2B5EF4-FFF2-40B4-BE49-F238E27FC236}">
                <a16:creationId xmlns:a16="http://schemas.microsoft.com/office/drawing/2014/main" id="{0FB5A492-07D6-4A1E-78C8-D67ABCB3D7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331923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DFE0C-C119-20E5-4358-ADE7ED87FFBD}"/>
              </a:ext>
            </a:extLst>
          </p:cNvPr>
          <p:cNvSpPr>
            <a:spLocks noGrp="1"/>
          </p:cNvSpPr>
          <p:nvPr>
            <p:ph type="dt" sz="half" idx="10"/>
          </p:nvPr>
        </p:nvSpPr>
        <p:spPr/>
        <p:txBody>
          <a:bodyPr/>
          <a:lstStyle/>
          <a:p>
            <a:fld id="{52048280-DEC5-6740-B170-5C849DC1A91D}" type="datetimeFigureOut">
              <a:rPr lang="en-BR" smtClean="0"/>
              <a:t>09/19/2025</a:t>
            </a:fld>
            <a:endParaRPr lang="en-BR"/>
          </a:p>
        </p:txBody>
      </p:sp>
      <p:sp>
        <p:nvSpPr>
          <p:cNvPr id="3" name="Footer Placeholder 2">
            <a:extLst>
              <a:ext uri="{FF2B5EF4-FFF2-40B4-BE49-F238E27FC236}">
                <a16:creationId xmlns:a16="http://schemas.microsoft.com/office/drawing/2014/main" id="{35A2E6BD-D841-2B9F-4A5D-52EC43A1BB58}"/>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D52820BB-0C86-0875-75BE-249EA44341D3}"/>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9" name="Imagem 8" descr="Uma imagem contendo Texto&#10;&#10;O conteúdo gerado por IA pode estar incorreto.">
            <a:extLst>
              <a:ext uri="{FF2B5EF4-FFF2-40B4-BE49-F238E27FC236}">
                <a16:creationId xmlns:a16="http://schemas.microsoft.com/office/drawing/2014/main" id="{813C5FA5-2B8E-B3BD-5CDC-0BE18A207900}"/>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0" name="Imagem 9" descr="Uma imagem contendo Texto&#10;&#10;O conteúdo gerado por IA pode estar incorreto.">
            <a:extLst>
              <a:ext uri="{FF2B5EF4-FFF2-40B4-BE49-F238E27FC236}">
                <a16:creationId xmlns:a16="http://schemas.microsoft.com/office/drawing/2014/main" id="{5EFF583B-5F3A-8FBD-D103-73BF5C5FBFC5}"/>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1" name="Imagem 10" descr="Uma imagem contendo Texto&#10;&#10;O conteúdo gerado por IA pode estar incorreto.">
            <a:extLst>
              <a:ext uri="{FF2B5EF4-FFF2-40B4-BE49-F238E27FC236}">
                <a16:creationId xmlns:a16="http://schemas.microsoft.com/office/drawing/2014/main" id="{F68BFEBD-0BB9-1EA5-44A5-32320AC4CB9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834386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1936-C7D1-934C-D129-D13688492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D2D80970-75B6-8963-8E48-ED0DA1C08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00B3292-9AF8-DA58-5042-DEE64C866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6A4D6-1029-829B-1A5F-069DF14AFE8A}"/>
              </a:ext>
            </a:extLst>
          </p:cNvPr>
          <p:cNvSpPr>
            <a:spLocks noGrp="1"/>
          </p:cNvSpPr>
          <p:nvPr>
            <p:ph type="dt" sz="half" idx="10"/>
          </p:nvPr>
        </p:nvSpPr>
        <p:spPr/>
        <p:txBody>
          <a:bodyPr/>
          <a:lstStyle/>
          <a:p>
            <a:fld id="{52048280-DEC5-6740-B170-5C849DC1A91D}" type="datetimeFigureOut">
              <a:rPr lang="en-BR" smtClean="0"/>
              <a:t>09/19/2025</a:t>
            </a:fld>
            <a:endParaRPr lang="en-BR"/>
          </a:p>
        </p:txBody>
      </p:sp>
      <p:sp>
        <p:nvSpPr>
          <p:cNvPr id="6" name="Footer Placeholder 5">
            <a:extLst>
              <a:ext uri="{FF2B5EF4-FFF2-40B4-BE49-F238E27FC236}">
                <a16:creationId xmlns:a16="http://schemas.microsoft.com/office/drawing/2014/main" id="{2E0D1A05-E96B-38B5-FCF6-FFE0DA7B236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DFF15B4-7E2A-C01B-D4E1-75F0B7DA0ED2}"/>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8AE5502E-6CB4-9853-A6A5-42E9DC8EEF98}"/>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381820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B52E-CB1D-4367-7FC1-D639A39E5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BAB9AD3F-F6C7-5A2D-590A-9FD5487B0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9303788A-D600-B722-9702-F712D9F67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062EE-0D95-3118-B84D-D41FCB5361BF}"/>
              </a:ext>
            </a:extLst>
          </p:cNvPr>
          <p:cNvSpPr>
            <a:spLocks noGrp="1"/>
          </p:cNvSpPr>
          <p:nvPr>
            <p:ph type="dt" sz="half" idx="10"/>
          </p:nvPr>
        </p:nvSpPr>
        <p:spPr/>
        <p:txBody>
          <a:bodyPr/>
          <a:lstStyle/>
          <a:p>
            <a:fld id="{52048280-DEC5-6740-B170-5C849DC1A91D}" type="datetimeFigureOut">
              <a:rPr lang="en-BR" smtClean="0"/>
              <a:t>09/19/2025</a:t>
            </a:fld>
            <a:endParaRPr lang="en-BR"/>
          </a:p>
        </p:txBody>
      </p:sp>
      <p:sp>
        <p:nvSpPr>
          <p:cNvPr id="6" name="Footer Placeholder 5">
            <a:extLst>
              <a:ext uri="{FF2B5EF4-FFF2-40B4-BE49-F238E27FC236}">
                <a16:creationId xmlns:a16="http://schemas.microsoft.com/office/drawing/2014/main" id="{368CE30F-0EF9-1869-15F1-FE336404F47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48E69F7E-ECBF-11A1-9138-A4E313E78A46}"/>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3B3522D6-C677-71CE-3A23-99A4E50207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409097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D26A3-5249-A393-B66B-1483E7BD2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8F0E0777-DBBE-87EB-D22F-35C67708C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73D94A7-CBA6-D18E-4E13-1B7EEC589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048280-DEC5-6740-B170-5C849DC1A91D}" type="datetimeFigureOut">
              <a:rPr lang="en-BR" smtClean="0"/>
              <a:t>09/19/2025</a:t>
            </a:fld>
            <a:endParaRPr lang="en-BR"/>
          </a:p>
        </p:txBody>
      </p:sp>
      <p:sp>
        <p:nvSpPr>
          <p:cNvPr id="5" name="Footer Placeholder 4">
            <a:extLst>
              <a:ext uri="{FF2B5EF4-FFF2-40B4-BE49-F238E27FC236}">
                <a16:creationId xmlns:a16="http://schemas.microsoft.com/office/drawing/2014/main" id="{DD7D0B53-06EA-CF6C-5DDF-61F6BCEE4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R"/>
          </a:p>
        </p:txBody>
      </p:sp>
      <p:sp>
        <p:nvSpPr>
          <p:cNvPr id="6" name="Slide Number Placeholder 5">
            <a:extLst>
              <a:ext uri="{FF2B5EF4-FFF2-40B4-BE49-F238E27FC236}">
                <a16:creationId xmlns:a16="http://schemas.microsoft.com/office/drawing/2014/main" id="{251E7156-46A8-D766-B88F-B968ECF8A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55217A-BCB2-1846-9468-83CC719C2930}" type="slidenum">
              <a:rPr lang="en-BR" smtClean="0"/>
              <a:t>‹nº›</a:t>
            </a:fld>
            <a:endParaRPr lang="en-BR"/>
          </a:p>
        </p:txBody>
      </p:sp>
    </p:spTree>
    <p:extLst>
      <p:ext uri="{BB962C8B-B14F-4D97-AF65-F5344CB8AC3E}">
        <p14:creationId xmlns:p14="http://schemas.microsoft.com/office/powerpoint/2010/main" val="420070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2FF3-619E-E98C-6406-BBAAD70FE665}"/>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A991D971-8A66-8F20-A41B-C35CCCC11DA8}"/>
              </a:ext>
            </a:extLst>
          </p:cNvPr>
          <p:cNvPicPr>
            <a:picLocks noChangeAspect="1"/>
          </p:cNvPicPr>
          <p:nvPr/>
        </p:nvPicPr>
        <p:blipFill>
          <a:blip r:embed="rId2"/>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A442A754-CF69-A3AC-5B86-E4CBDFF74169}"/>
              </a:ext>
            </a:extLst>
          </p:cNvPr>
          <p:cNvSpPr txBox="1"/>
          <p:nvPr/>
        </p:nvSpPr>
        <p:spPr>
          <a:xfrm>
            <a:off x="695369" y="3802118"/>
            <a:ext cx="5727850" cy="369332"/>
          </a:xfrm>
          <a:prstGeom prst="rect">
            <a:avLst/>
          </a:prstGeom>
          <a:noFill/>
        </p:spPr>
        <p:txBody>
          <a:bodyPr wrap="none" rtlCol="0">
            <a:spAutoFit/>
          </a:bodyPr>
          <a:lstStyle/>
          <a:p>
            <a:r>
              <a:rPr lang="pt-BR">
                <a:latin typeface="Montserrat" pitchFamily="2" charset="77"/>
              </a:rPr>
              <a:t>Núcleo de Capacitação em Inteligência Artificial</a:t>
            </a:r>
          </a:p>
        </p:txBody>
      </p:sp>
      <p:pic>
        <p:nvPicPr>
          <p:cNvPr id="2" name="Imagem 1" descr="Uma imagem contendo Texto&#10;&#10;O conteúdo gerado por IA pode estar incorreto.">
            <a:extLst>
              <a:ext uri="{FF2B5EF4-FFF2-40B4-BE49-F238E27FC236}">
                <a16:creationId xmlns:a16="http://schemas.microsoft.com/office/drawing/2014/main" id="{D9CE3225-DDE6-B600-9BE3-0A441CFFAD01}"/>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81ECF388-9A2D-534E-04C3-9C02E857937B}"/>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pic>
        <p:nvPicPr>
          <p:cNvPr id="6" name="Imagem 5" descr="Ícone&#10;&#10;O conteúdo gerado por IA pode estar incorreto.">
            <a:extLst>
              <a:ext uri="{FF2B5EF4-FFF2-40B4-BE49-F238E27FC236}">
                <a16:creationId xmlns:a16="http://schemas.microsoft.com/office/drawing/2014/main" id="{6A2960D7-44A7-4148-479A-87822C97D23C}"/>
              </a:ext>
            </a:extLst>
          </p:cNvPr>
          <p:cNvPicPr>
            <a:picLocks noChangeAspect="1"/>
          </p:cNvPicPr>
          <p:nvPr/>
        </p:nvPicPr>
        <p:blipFill>
          <a:blip r:embed="rId4"/>
          <a:stretch>
            <a:fillRect/>
          </a:stretch>
        </p:blipFill>
        <p:spPr>
          <a:xfrm>
            <a:off x="806599" y="3191201"/>
            <a:ext cx="1854305" cy="638349"/>
          </a:xfrm>
          <a:prstGeom prst="rect">
            <a:avLst/>
          </a:prstGeom>
        </p:spPr>
      </p:pic>
    </p:spTree>
    <p:extLst>
      <p:ext uri="{BB962C8B-B14F-4D97-AF65-F5344CB8AC3E}">
        <p14:creationId xmlns:p14="http://schemas.microsoft.com/office/powerpoint/2010/main" val="417042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1779A-D33A-6E10-F692-C428360ED36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1F5DA68-4BC3-1DA5-5AF8-0065BF048413}"/>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7780A776-AACD-095F-6ACD-45C320FF9C96}"/>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sp>
        <p:nvSpPr>
          <p:cNvPr id="12" name="CaixaDeTexto 11">
            <a:extLst>
              <a:ext uri="{FF2B5EF4-FFF2-40B4-BE49-F238E27FC236}">
                <a16:creationId xmlns:a16="http://schemas.microsoft.com/office/drawing/2014/main" id="{82DF8058-D60A-2218-F3D4-4F5181335B3E}"/>
              </a:ext>
            </a:extLst>
          </p:cNvPr>
          <p:cNvSpPr txBox="1"/>
          <p:nvPr/>
        </p:nvSpPr>
        <p:spPr>
          <a:xfrm>
            <a:off x="287964" y="1474839"/>
            <a:ext cx="11732949" cy="29565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Para obter o objetivo do SVM de margem suave, precisamos introduzir uma variável de folga </a:t>
            </a:r>
            <a:r>
              <a:rPr lang="pt-BR" b="1">
                <a:latin typeface="Montserrat" panose="00000500000000000000" pitchFamily="2" charset="0"/>
              </a:rPr>
              <a:t>ζ⁽ⁱ⁾ ≥ 0</a:t>
            </a:r>
            <a:r>
              <a:rPr lang="pt-BR">
                <a:latin typeface="Montserrat" panose="00000500000000000000" pitchFamily="2" charset="0"/>
              </a:rPr>
              <a:t> para cada instância, onde </a:t>
            </a:r>
            <a:r>
              <a:rPr lang="pt-BR" b="1">
                <a:latin typeface="Montserrat" panose="00000500000000000000" pitchFamily="2" charset="0"/>
              </a:rPr>
              <a:t>ζ⁽ⁱ⁾</a:t>
            </a:r>
            <a:r>
              <a:rPr lang="pt-BR">
                <a:latin typeface="Montserrat" panose="00000500000000000000" pitchFamily="2" charset="0"/>
              </a:rPr>
              <a:t> mede quanto a </a:t>
            </a:r>
            <a:r>
              <a:rPr lang="pt-BR" i="1">
                <a:latin typeface="Montserrat" panose="00000500000000000000" pitchFamily="2" charset="0"/>
              </a:rPr>
              <a:t>i</a:t>
            </a:r>
            <a:r>
              <a:rPr lang="pt-BR">
                <a:latin typeface="Montserrat" panose="00000500000000000000" pitchFamily="2" charset="0"/>
              </a:rPr>
              <a:t>-</a:t>
            </a:r>
            <a:r>
              <a:rPr lang="pt-BR" err="1">
                <a:latin typeface="Montserrat" panose="00000500000000000000" pitchFamily="2" charset="0"/>
              </a:rPr>
              <a:t>ésima</a:t>
            </a:r>
            <a:r>
              <a:rPr lang="pt-BR">
                <a:latin typeface="Montserrat" panose="00000500000000000000" pitchFamily="2" charset="0"/>
              </a:rPr>
              <a:t> instância é permitida violar a margem. Agora temos dois objetivos conflitantes: manter as variáveis de folga o menor possível para reduzir as violações da margem e manter </a:t>
            </a:r>
            <a:r>
              <a:rPr lang="pt-BR" b="1">
                <a:latin typeface="Montserrat" panose="00000500000000000000" pitchFamily="2" charset="0"/>
              </a:rPr>
              <a:t>½ wᵀ w</a:t>
            </a:r>
            <a:r>
              <a:rPr lang="pt-BR">
                <a:latin typeface="Montserrat" panose="00000500000000000000" pitchFamily="2" charset="0"/>
              </a:rPr>
              <a:t> o menor possível para aumentar a margem. É nesse ponto que entra o </a:t>
            </a:r>
            <a:r>
              <a:rPr lang="pt-BR" err="1">
                <a:latin typeface="Montserrat" panose="00000500000000000000" pitchFamily="2" charset="0"/>
              </a:rPr>
              <a:t>hiperparâmetro</a:t>
            </a:r>
            <a:r>
              <a:rPr lang="pt-BR">
                <a:latin typeface="Montserrat" panose="00000500000000000000" pitchFamily="2" charset="0"/>
              </a:rPr>
              <a:t> </a:t>
            </a:r>
            <a:r>
              <a:rPr lang="pt-BR" b="1">
                <a:latin typeface="Montserrat" panose="00000500000000000000" pitchFamily="2" charset="0"/>
              </a:rPr>
              <a:t>C</a:t>
            </a:r>
            <a:r>
              <a:rPr lang="pt-BR">
                <a:latin typeface="Montserrat" panose="00000500000000000000" pitchFamily="2" charset="0"/>
              </a:rPr>
              <a:t>: ele nos permite definir o equilíbrio entre esses dois objetivos. Isso nos leva ao problema de otimização com restrições apresentado na Equação abaixo (</a:t>
            </a:r>
            <a:r>
              <a:rPr lang="pt-BR" b="1">
                <a:latin typeface="Montserrat" panose="00000500000000000000" pitchFamily="2" charset="0"/>
              </a:rPr>
              <a:t>Objetivo do classificador SVM linear de margem suave</a:t>
            </a:r>
            <a:r>
              <a:rPr lang="pt-BR"/>
              <a:t>).</a:t>
            </a:r>
            <a:endParaRPr lang="pt-BR">
              <a:latin typeface="Montserrat" panose="00000500000000000000" pitchFamily="2" charset="0"/>
            </a:endParaRPr>
          </a:p>
        </p:txBody>
      </p:sp>
      <p:pic>
        <p:nvPicPr>
          <p:cNvPr id="4" name="Imagem 3" descr="Interface gráfica do usuário&#10;&#10;O conteúdo gerado por IA pode estar incorreto.">
            <a:extLst>
              <a:ext uri="{FF2B5EF4-FFF2-40B4-BE49-F238E27FC236}">
                <a16:creationId xmlns:a16="http://schemas.microsoft.com/office/drawing/2014/main" id="{525026CC-B863-29F1-7B42-5DF0A7A6A799}"/>
              </a:ext>
            </a:extLst>
          </p:cNvPr>
          <p:cNvPicPr>
            <a:picLocks noChangeAspect="1"/>
          </p:cNvPicPr>
          <p:nvPr/>
        </p:nvPicPr>
        <p:blipFill>
          <a:blip r:embed="rId2"/>
          <a:stretch>
            <a:fillRect/>
          </a:stretch>
        </p:blipFill>
        <p:spPr>
          <a:xfrm>
            <a:off x="1858296" y="4447885"/>
            <a:ext cx="9377441" cy="1870552"/>
          </a:xfrm>
          <a:prstGeom prst="rect">
            <a:avLst/>
          </a:prstGeom>
        </p:spPr>
      </p:pic>
    </p:spTree>
    <p:extLst>
      <p:ext uri="{BB962C8B-B14F-4D97-AF65-F5344CB8AC3E}">
        <p14:creationId xmlns:p14="http://schemas.microsoft.com/office/powerpoint/2010/main" val="942754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6E4D6-185A-0703-ECAD-E36397FD733A}"/>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FDFD74B5-9F28-A91D-8119-D1B1C53F3AE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75FCD8B0-EE02-E5A0-8087-B0C286D1AC8A}"/>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sp>
        <p:nvSpPr>
          <p:cNvPr id="12" name="CaixaDeTexto 11">
            <a:extLst>
              <a:ext uri="{FF2B5EF4-FFF2-40B4-BE49-F238E27FC236}">
                <a16:creationId xmlns:a16="http://schemas.microsoft.com/office/drawing/2014/main" id="{A00FBBF4-CE64-C905-1AE2-7018FDAEF930}"/>
              </a:ext>
            </a:extLst>
          </p:cNvPr>
          <p:cNvSpPr txBox="1"/>
          <p:nvPr/>
        </p:nvSpPr>
        <p:spPr>
          <a:xfrm>
            <a:off x="287964" y="1474839"/>
            <a:ext cx="11732949" cy="3790333"/>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a:latin typeface="Montserrat" panose="00000500000000000000" pitchFamily="2" charset="0"/>
              </a:rPr>
              <a:t>The hard margin and soft margin problems are both convex quadratic optimization problems with linear constraints. Such problems are known as quadratic program‐ ming (QP) problems. Many off-the-shelf solvers are available to solve QP problems by using a variety of techniques that are outside the scope of this book.</a:t>
            </a:r>
          </a:p>
          <a:p>
            <a:pPr marL="285750" indent="-285750" algn="just">
              <a:lnSpc>
                <a:spcPct val="150000"/>
              </a:lnSpc>
              <a:buFont typeface="Wingdings" panose="05000000000000000000" pitchFamily="2" charset="2"/>
              <a:buChar char="§"/>
            </a:pPr>
            <a:endParaRPr lang="en-US">
              <a:latin typeface="Montserrat" panose="00000500000000000000" pitchFamily="2" charset="0"/>
            </a:endParaRPr>
          </a:p>
          <a:p>
            <a:pPr marL="285750" indent="-285750" algn="just">
              <a:lnSpc>
                <a:spcPct val="150000"/>
              </a:lnSpc>
              <a:buFont typeface="Wingdings" panose="05000000000000000000" pitchFamily="2" charset="2"/>
              <a:buChar char="§"/>
            </a:pPr>
            <a:r>
              <a:rPr lang="en-US">
                <a:latin typeface="Montserrat" panose="00000500000000000000" pitchFamily="2" charset="0"/>
              </a:rPr>
              <a:t>Using a QP solver is one way to train an SVM. Another is to use gradient descent to minimize the hinge loss or the squared hinge loss (see Figure 5-13). Given an instance x of the positive class (i.e., with t = 1), the loss is 0 if the output s of the decision function (s = w⊺ x + b) is greater than or equal to 1. This happens when the instance is off the street and on the positive side</a:t>
            </a:r>
            <a:endParaRPr lang="pt-BR">
              <a:latin typeface="Montserrat" panose="00000500000000000000" pitchFamily="2" charset="0"/>
            </a:endParaRPr>
          </a:p>
        </p:txBody>
      </p:sp>
    </p:spTree>
    <p:extLst>
      <p:ext uri="{BB962C8B-B14F-4D97-AF65-F5344CB8AC3E}">
        <p14:creationId xmlns:p14="http://schemas.microsoft.com/office/powerpoint/2010/main" val="2853123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256D2-BC57-3128-96B2-BEAF3A2ED3D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FD94B275-9F87-20B6-E9CD-6EAF6FE6F8B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D9728508-785C-CD3D-725F-D9122CF5EBE0}"/>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sp>
        <p:nvSpPr>
          <p:cNvPr id="12" name="CaixaDeTexto 11">
            <a:extLst>
              <a:ext uri="{FF2B5EF4-FFF2-40B4-BE49-F238E27FC236}">
                <a16:creationId xmlns:a16="http://schemas.microsoft.com/office/drawing/2014/main" id="{45242A28-0A11-B3C0-0367-E2F3D8D6F90E}"/>
              </a:ext>
            </a:extLst>
          </p:cNvPr>
          <p:cNvSpPr txBox="1"/>
          <p:nvPr/>
        </p:nvSpPr>
        <p:spPr>
          <a:xfrm>
            <a:off x="287964" y="1474839"/>
            <a:ext cx="11732949"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a:latin typeface="Montserrat" panose="00000500000000000000" pitchFamily="2" charset="0"/>
              </a:rPr>
              <a:t>Given an instance of the negative class (i.e., with t = –1), the loss is 0 if s ≤ –1. This happens when the instance is off the street and on the negative side. The further away an instance is from the correct side of the margin, the higher the loss: it grows linearly for the hinge loss, and quadratically for the squared hinge loss.</a:t>
            </a:r>
          </a:p>
          <a:p>
            <a:pPr marL="285750" indent="-285750" algn="just">
              <a:lnSpc>
                <a:spcPct val="150000"/>
              </a:lnSpc>
              <a:buFont typeface="Wingdings" panose="05000000000000000000" pitchFamily="2" charset="2"/>
              <a:buChar char="§"/>
            </a:pPr>
            <a:r>
              <a:rPr lang="en-US">
                <a:latin typeface="Montserrat" panose="00000500000000000000" pitchFamily="2" charset="0"/>
              </a:rPr>
              <a:t>This makes the squared hinge loss more sensitive to outliers. However, if the dataset is clean, it tends to converge faster. By default, </a:t>
            </a:r>
            <a:r>
              <a:rPr lang="en-US" err="1">
                <a:latin typeface="Montserrat" panose="00000500000000000000" pitchFamily="2" charset="0"/>
              </a:rPr>
              <a:t>LinearSVC</a:t>
            </a:r>
            <a:r>
              <a:rPr lang="en-US">
                <a:latin typeface="Montserrat" panose="00000500000000000000" pitchFamily="2" charset="0"/>
              </a:rPr>
              <a:t> uses the squared hinge loss, while </a:t>
            </a:r>
            <a:r>
              <a:rPr lang="en-US" err="1">
                <a:latin typeface="Montserrat" panose="00000500000000000000" pitchFamily="2" charset="0"/>
              </a:rPr>
              <a:t>SGDClassifier</a:t>
            </a:r>
            <a:r>
              <a:rPr lang="en-US">
                <a:latin typeface="Montserrat" panose="00000500000000000000" pitchFamily="2" charset="0"/>
              </a:rPr>
              <a:t> uses the hinge loss. Both classes let you choose the loss by setting the loss hyperparameter to "hinge" or "</a:t>
            </a:r>
            <a:r>
              <a:rPr lang="en-US" err="1">
                <a:latin typeface="Montserrat" panose="00000500000000000000" pitchFamily="2" charset="0"/>
              </a:rPr>
              <a:t>squared_hinge</a:t>
            </a:r>
            <a:r>
              <a:rPr lang="en-US">
                <a:latin typeface="Montserrat" panose="00000500000000000000" pitchFamily="2" charset="0"/>
              </a:rPr>
              <a:t>". The SVC class’s optimization algorithm finds a similar solution as minimizing the hinge loss.</a:t>
            </a:r>
          </a:p>
        </p:txBody>
      </p:sp>
    </p:spTree>
    <p:extLst>
      <p:ext uri="{BB962C8B-B14F-4D97-AF65-F5344CB8AC3E}">
        <p14:creationId xmlns:p14="http://schemas.microsoft.com/office/powerpoint/2010/main" val="74495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A8EBE-7614-57CD-5882-1DF822C0BA2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47B8EDA-BD69-0B05-BC8C-D569336555CB}"/>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2045D416-0364-11C8-3450-C0478B2D1A2C}"/>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C9484442-7524-786C-0FF5-17EE9EED2255}"/>
              </a:ext>
            </a:extLst>
          </p:cNvPr>
          <p:cNvPicPr>
            <a:picLocks noChangeAspect="1"/>
          </p:cNvPicPr>
          <p:nvPr/>
        </p:nvPicPr>
        <p:blipFill>
          <a:blip r:embed="rId2"/>
          <a:stretch>
            <a:fillRect/>
          </a:stretch>
        </p:blipFill>
        <p:spPr>
          <a:xfrm>
            <a:off x="1786122" y="1389310"/>
            <a:ext cx="8364117" cy="3258005"/>
          </a:xfrm>
          <a:prstGeom prst="rect">
            <a:avLst/>
          </a:prstGeom>
        </p:spPr>
      </p:pic>
      <p:sp>
        <p:nvSpPr>
          <p:cNvPr id="4" name="CaixaDeTexto 3">
            <a:extLst>
              <a:ext uri="{FF2B5EF4-FFF2-40B4-BE49-F238E27FC236}">
                <a16:creationId xmlns:a16="http://schemas.microsoft.com/office/drawing/2014/main" id="{E72DF797-1A57-B4B2-3BA5-5ADBACDB30D9}"/>
              </a:ext>
            </a:extLst>
          </p:cNvPr>
          <p:cNvSpPr txBox="1"/>
          <p:nvPr/>
        </p:nvSpPr>
        <p:spPr>
          <a:xfrm>
            <a:off x="2898059" y="5145524"/>
            <a:ext cx="6395882" cy="646331"/>
          </a:xfrm>
          <a:prstGeom prst="rect">
            <a:avLst/>
          </a:prstGeom>
          <a:noFill/>
        </p:spPr>
        <p:txBody>
          <a:bodyPr wrap="square">
            <a:spAutoFit/>
          </a:bodyPr>
          <a:lstStyle/>
          <a:p>
            <a:r>
              <a:rPr lang="en-US">
                <a:latin typeface="Montserrat" panose="00000500000000000000" pitchFamily="2" charset="0"/>
              </a:rPr>
              <a:t>Next, we’ll look at yet another way to train a linear SVM classifier: solving the dual problem !!</a:t>
            </a:r>
            <a:endParaRPr lang="pt-BR">
              <a:latin typeface="Montserrat" panose="00000500000000000000" pitchFamily="2" charset="0"/>
            </a:endParaRPr>
          </a:p>
        </p:txBody>
      </p:sp>
    </p:spTree>
    <p:extLst>
      <p:ext uri="{BB962C8B-B14F-4D97-AF65-F5344CB8AC3E}">
        <p14:creationId xmlns:p14="http://schemas.microsoft.com/office/powerpoint/2010/main" val="33707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24AE3-430A-C594-63CF-2A1A57A07F78}"/>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8E51270-007E-D2CA-9913-8F00B9BEFADA}"/>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3DF1C7E7-A5F6-BC25-E26C-2D23F04254FE}"/>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O Problema Dual</a:t>
            </a:r>
            <a:endParaRPr lang="pt-BR">
              <a:solidFill>
                <a:schemeClr val="bg1"/>
              </a:solidFill>
            </a:endParaRPr>
          </a:p>
        </p:txBody>
      </p:sp>
      <p:sp>
        <p:nvSpPr>
          <p:cNvPr id="4" name="CaixaDeTexto 3">
            <a:extLst>
              <a:ext uri="{FF2B5EF4-FFF2-40B4-BE49-F238E27FC236}">
                <a16:creationId xmlns:a16="http://schemas.microsoft.com/office/drawing/2014/main" id="{8DC29CBA-5256-FC1B-F93C-E3A10590B851}"/>
              </a:ext>
            </a:extLst>
          </p:cNvPr>
          <p:cNvSpPr txBox="1"/>
          <p:nvPr/>
        </p:nvSpPr>
        <p:spPr>
          <a:xfrm>
            <a:off x="526026" y="1238522"/>
            <a:ext cx="11139948" cy="253851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Dado um problema de otimização com restrições, conhecido como </a:t>
            </a:r>
            <a:r>
              <a:rPr lang="pt-BR" b="1">
                <a:latin typeface="Montserrat" panose="00000500000000000000" pitchFamily="2" charset="0"/>
              </a:rPr>
              <a:t>problema primal</a:t>
            </a:r>
            <a:r>
              <a:rPr lang="pt-BR">
                <a:latin typeface="Montserrat" panose="00000500000000000000" pitchFamily="2" charset="0"/>
              </a:rPr>
              <a:t>, é possível expressar um problema diferente, mas intimamente relacionado, chamado de </a:t>
            </a:r>
            <a:r>
              <a:rPr lang="pt-BR" b="1">
                <a:latin typeface="Montserrat" panose="00000500000000000000" pitchFamily="2" charset="0"/>
              </a:rPr>
              <a:t>problema dual</a:t>
            </a:r>
            <a:r>
              <a:rPr lang="pt-BR">
                <a:latin typeface="Montserrat" panose="00000500000000000000" pitchFamily="2" charset="0"/>
              </a:rPr>
              <a:t>. A solução do </a:t>
            </a:r>
            <a:r>
              <a:rPr lang="pt-BR" b="1">
                <a:latin typeface="Montserrat" panose="00000500000000000000" pitchFamily="2" charset="0"/>
              </a:rPr>
              <a:t>problema dual </a:t>
            </a:r>
            <a:r>
              <a:rPr lang="pt-BR">
                <a:latin typeface="Montserrat" panose="00000500000000000000" pitchFamily="2" charset="0"/>
              </a:rPr>
              <a:t>normalmente fornece um limite inferior para a solução do problema primal, mas, sob certas condições, pode ter a mesma solução que o </a:t>
            </a:r>
            <a:r>
              <a:rPr lang="pt-BR" b="1">
                <a:latin typeface="Montserrat" panose="00000500000000000000" pitchFamily="2" charset="0"/>
              </a:rPr>
              <a:t>problema primal</a:t>
            </a:r>
            <a:r>
              <a:rPr lang="pt-BR">
                <a:latin typeface="Montserrat" panose="00000500000000000000" pitchFamily="2" charset="0"/>
              </a:rPr>
              <a:t>. Felizmente, o </a:t>
            </a:r>
            <a:r>
              <a:rPr lang="pt-BR" b="1">
                <a:latin typeface="Montserrat" panose="00000500000000000000" pitchFamily="2" charset="0"/>
              </a:rPr>
              <a:t>problema do SVM atende a essas condições</a:t>
            </a:r>
            <a:r>
              <a:rPr lang="pt-BR">
                <a:latin typeface="Montserrat" panose="00000500000000000000" pitchFamily="2" charset="0"/>
              </a:rPr>
              <a:t>, de modo que você pode optar por resolver o problema </a:t>
            </a:r>
            <a:r>
              <a:rPr lang="pt-BR" b="1">
                <a:latin typeface="Montserrat" panose="00000500000000000000" pitchFamily="2" charset="0"/>
              </a:rPr>
              <a:t>primal ou o dual</a:t>
            </a:r>
            <a:r>
              <a:rPr lang="pt-BR">
                <a:latin typeface="Montserrat" panose="00000500000000000000" pitchFamily="2" charset="0"/>
              </a:rPr>
              <a:t>; ambos terão a mesma solução.</a:t>
            </a:r>
          </a:p>
        </p:txBody>
      </p:sp>
      <p:pic>
        <p:nvPicPr>
          <p:cNvPr id="7" name="Imagem 6" descr="Texto, Carta&#10;&#10;O conteúdo gerado por IA pode estar incorreto.">
            <a:extLst>
              <a:ext uri="{FF2B5EF4-FFF2-40B4-BE49-F238E27FC236}">
                <a16:creationId xmlns:a16="http://schemas.microsoft.com/office/drawing/2014/main" id="{DF79587C-FC0E-8636-FC24-DBB9625C0A8E}"/>
              </a:ext>
            </a:extLst>
          </p:cNvPr>
          <p:cNvPicPr>
            <a:picLocks noChangeAspect="1"/>
          </p:cNvPicPr>
          <p:nvPr/>
        </p:nvPicPr>
        <p:blipFill>
          <a:blip r:embed="rId2"/>
          <a:stretch>
            <a:fillRect/>
          </a:stretch>
        </p:blipFill>
        <p:spPr>
          <a:xfrm>
            <a:off x="3595344" y="4531861"/>
            <a:ext cx="5382235" cy="1759223"/>
          </a:xfrm>
          <a:prstGeom prst="rect">
            <a:avLst/>
          </a:prstGeom>
        </p:spPr>
      </p:pic>
      <p:sp>
        <p:nvSpPr>
          <p:cNvPr id="9" name="CaixaDeTexto 8">
            <a:extLst>
              <a:ext uri="{FF2B5EF4-FFF2-40B4-BE49-F238E27FC236}">
                <a16:creationId xmlns:a16="http://schemas.microsoft.com/office/drawing/2014/main" id="{7EE9F6B3-26D4-BB42-6346-C65B59DD9C48}"/>
              </a:ext>
            </a:extLst>
          </p:cNvPr>
          <p:cNvSpPr txBox="1"/>
          <p:nvPr/>
        </p:nvSpPr>
        <p:spPr>
          <a:xfrm>
            <a:off x="3115729" y="3923937"/>
            <a:ext cx="6341466" cy="461024"/>
          </a:xfrm>
          <a:prstGeom prst="rect">
            <a:avLst/>
          </a:prstGeom>
          <a:noFill/>
        </p:spPr>
        <p:txBody>
          <a:bodyPr wrap="square">
            <a:spAutoFit/>
          </a:bodyPr>
          <a:lstStyle/>
          <a:p>
            <a:pPr marL="342900" indent="-342900" algn="ctr">
              <a:lnSpc>
                <a:spcPct val="150000"/>
              </a:lnSpc>
              <a:buFont typeface="+mj-lt"/>
              <a:buAutoNum type="arabicPeriod"/>
            </a:pPr>
            <a:r>
              <a:rPr lang="pt-BR" b="1">
                <a:latin typeface="Montserrat" panose="00000500000000000000" pitchFamily="2" charset="0"/>
              </a:rPr>
              <a:t>Forma da dualidade do Objetivo da SVM linear</a:t>
            </a:r>
          </a:p>
        </p:txBody>
      </p:sp>
    </p:spTree>
    <p:extLst>
      <p:ext uri="{BB962C8B-B14F-4D97-AF65-F5344CB8AC3E}">
        <p14:creationId xmlns:p14="http://schemas.microsoft.com/office/powerpoint/2010/main" val="3198557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5C99B-804B-77D8-B7C5-09CFBA45DE3D}"/>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4759CB14-0921-E5AB-AD10-D407C7403CD2}"/>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9C32597B-BAC1-6312-1191-D1918C22BDF7}"/>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O Problema Dual</a:t>
            </a:r>
            <a:endParaRPr lang="pt-BR">
              <a:solidFill>
                <a:schemeClr val="bg1"/>
              </a:solidFill>
            </a:endParaRPr>
          </a:p>
        </p:txBody>
      </p:sp>
      <p:sp>
        <p:nvSpPr>
          <p:cNvPr id="4" name="CaixaDeTexto 3">
            <a:extLst>
              <a:ext uri="{FF2B5EF4-FFF2-40B4-BE49-F238E27FC236}">
                <a16:creationId xmlns:a16="http://schemas.microsoft.com/office/drawing/2014/main" id="{744DC9B4-7A43-957A-FE4C-33515DDBAC44}"/>
              </a:ext>
            </a:extLst>
          </p:cNvPr>
          <p:cNvSpPr txBox="1"/>
          <p:nvPr/>
        </p:nvSpPr>
        <p:spPr>
          <a:xfrm>
            <a:off x="49902" y="1374455"/>
            <a:ext cx="11616072" cy="129638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Uma vez encontrado o vetor </a:t>
            </a:r>
            <a:r>
              <a:rPr lang="pt-BR" b="1">
                <a:latin typeface="Montserrat" panose="00000500000000000000" pitchFamily="2" charset="0"/>
              </a:rPr>
              <a:t>α</a:t>
            </a:r>
            <a:r>
              <a:rPr lang="pt-BR">
                <a:latin typeface="Montserrat" panose="00000500000000000000" pitchFamily="2" charset="0"/>
              </a:rPr>
              <a:t> que minimiza essa equação (usando um solver de Programação Quadrática – QP), utilize a equação acima para calcular </a:t>
            </a:r>
            <a:r>
              <a:rPr lang="pt-BR" b="1">
                <a:latin typeface="Montserrat" panose="00000500000000000000" pitchFamily="2" charset="0"/>
              </a:rPr>
              <a:t>w</a:t>
            </a:r>
            <a:r>
              <a:rPr lang="pt-BR">
                <a:latin typeface="Montserrat" panose="00000500000000000000" pitchFamily="2" charset="0"/>
              </a:rPr>
              <a:t> e </a:t>
            </a:r>
            <a:r>
              <a:rPr lang="pt-BR" b="1">
                <a:latin typeface="Montserrat" panose="00000500000000000000" pitchFamily="2" charset="0"/>
              </a:rPr>
              <a:t>b</a:t>
            </a:r>
            <a:r>
              <a:rPr lang="pt-BR">
                <a:latin typeface="Montserrat" panose="00000500000000000000" pitchFamily="2" charset="0"/>
              </a:rPr>
              <a:t>, que minimizam o problema primal. Nessa equação, </a:t>
            </a:r>
            <a:r>
              <a:rPr lang="pt-BR" b="1">
                <a:latin typeface="Montserrat" panose="00000500000000000000" pitchFamily="2" charset="0"/>
              </a:rPr>
              <a:t>nₛ</a:t>
            </a:r>
            <a:r>
              <a:rPr lang="pt-BR">
                <a:latin typeface="Montserrat" panose="00000500000000000000" pitchFamily="2" charset="0"/>
              </a:rPr>
              <a:t> representa o número de vetores de suporte.</a:t>
            </a:r>
          </a:p>
        </p:txBody>
      </p:sp>
      <p:sp>
        <p:nvSpPr>
          <p:cNvPr id="9" name="CaixaDeTexto 8">
            <a:extLst>
              <a:ext uri="{FF2B5EF4-FFF2-40B4-BE49-F238E27FC236}">
                <a16:creationId xmlns:a16="http://schemas.microsoft.com/office/drawing/2014/main" id="{5C3FFEAE-FA85-D796-23E1-F6504033A077}"/>
              </a:ext>
            </a:extLst>
          </p:cNvPr>
          <p:cNvSpPr txBox="1"/>
          <p:nvPr/>
        </p:nvSpPr>
        <p:spPr>
          <a:xfrm>
            <a:off x="2826944" y="2967975"/>
            <a:ext cx="6341466" cy="461024"/>
          </a:xfrm>
          <a:prstGeom prst="rect">
            <a:avLst/>
          </a:prstGeom>
          <a:noFill/>
        </p:spPr>
        <p:txBody>
          <a:bodyPr wrap="square">
            <a:spAutoFit/>
          </a:bodyPr>
          <a:lstStyle/>
          <a:p>
            <a:pPr algn="ctr">
              <a:lnSpc>
                <a:spcPct val="150000"/>
              </a:lnSpc>
            </a:pPr>
            <a:r>
              <a:rPr lang="pt-BR" b="1">
                <a:latin typeface="Montserrat" panose="00000500000000000000" pitchFamily="2" charset="0"/>
              </a:rPr>
              <a:t>2. Da solução de dualidade à solução primal</a:t>
            </a:r>
          </a:p>
        </p:txBody>
      </p:sp>
      <p:pic>
        <p:nvPicPr>
          <p:cNvPr id="6" name="Imagem 5" descr="Texto, Carta&#10;&#10;O conteúdo gerado por IA pode estar incorreto.">
            <a:extLst>
              <a:ext uri="{FF2B5EF4-FFF2-40B4-BE49-F238E27FC236}">
                <a16:creationId xmlns:a16="http://schemas.microsoft.com/office/drawing/2014/main" id="{F390A0D7-72BC-C00A-31DD-13D0556264DB}"/>
              </a:ext>
            </a:extLst>
          </p:cNvPr>
          <p:cNvPicPr>
            <a:picLocks noChangeAspect="1"/>
          </p:cNvPicPr>
          <p:nvPr/>
        </p:nvPicPr>
        <p:blipFill>
          <a:blip r:embed="rId2"/>
          <a:stretch>
            <a:fillRect/>
          </a:stretch>
        </p:blipFill>
        <p:spPr>
          <a:xfrm>
            <a:off x="4698552" y="3538973"/>
            <a:ext cx="3333135" cy="1532270"/>
          </a:xfrm>
          <a:prstGeom prst="rect">
            <a:avLst/>
          </a:prstGeom>
        </p:spPr>
      </p:pic>
      <p:sp>
        <p:nvSpPr>
          <p:cNvPr id="10" name="CaixaDeTexto 9">
            <a:extLst>
              <a:ext uri="{FF2B5EF4-FFF2-40B4-BE49-F238E27FC236}">
                <a16:creationId xmlns:a16="http://schemas.microsoft.com/office/drawing/2014/main" id="{D071E396-8E6B-12FF-BAC9-CB45FC5D7C73}"/>
              </a:ext>
            </a:extLst>
          </p:cNvPr>
          <p:cNvSpPr txBox="1"/>
          <p:nvPr/>
        </p:nvSpPr>
        <p:spPr>
          <a:xfrm>
            <a:off x="287964" y="5181217"/>
            <a:ext cx="11378010" cy="87652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 problema da </a:t>
            </a:r>
            <a:r>
              <a:rPr lang="pt-BR" b="1">
                <a:latin typeface="Montserrat" panose="00000500000000000000" pitchFamily="2" charset="0"/>
              </a:rPr>
              <a:t>dualidade</a:t>
            </a:r>
            <a:r>
              <a:rPr lang="pt-BR">
                <a:latin typeface="Montserrat" panose="00000500000000000000" pitchFamily="2" charset="0"/>
              </a:rPr>
              <a:t> é mais rápido de resolver do que o </a:t>
            </a:r>
            <a:r>
              <a:rPr lang="pt-BR" b="1">
                <a:latin typeface="Montserrat" panose="00000500000000000000" pitchFamily="2" charset="0"/>
              </a:rPr>
              <a:t>primal</a:t>
            </a:r>
            <a:r>
              <a:rPr lang="pt-BR">
                <a:latin typeface="Montserrat" panose="00000500000000000000" pitchFamily="2" charset="0"/>
              </a:rPr>
              <a:t>, quando o número de instâncias de treinamento é menor que o número de características. </a:t>
            </a:r>
          </a:p>
        </p:txBody>
      </p:sp>
    </p:spTree>
    <p:extLst>
      <p:ext uri="{BB962C8B-B14F-4D97-AF65-F5344CB8AC3E}">
        <p14:creationId xmlns:p14="http://schemas.microsoft.com/office/powerpoint/2010/main" val="1614277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E2CC-2079-DD25-692D-0AFBD1BFEC9B}"/>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A359CDA-E260-EE8D-5A36-04485C0F86C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AB516F18-DDD5-F73D-45FD-3051C7DB2EDD}"/>
              </a:ext>
            </a:extLst>
          </p:cNvPr>
          <p:cNvSpPr txBox="1">
            <a:spLocks/>
          </p:cNvSpPr>
          <p:nvPr/>
        </p:nvSpPr>
        <p:spPr>
          <a:xfrm>
            <a:off x="2362866" y="636450"/>
            <a:ext cx="447750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a:t>
            </a:r>
            <a:r>
              <a:rPr lang="pt-BR" err="1"/>
              <a:t>SVMs</a:t>
            </a:r>
            <a:r>
              <a:rPr lang="pt-BR"/>
              <a:t> </a:t>
            </a:r>
            <a:r>
              <a:rPr lang="pt-BR" err="1"/>
              <a:t>kernalizados</a:t>
            </a:r>
            <a:endParaRPr lang="pt-BR">
              <a:solidFill>
                <a:schemeClr val="bg1"/>
              </a:solidFill>
            </a:endParaRPr>
          </a:p>
        </p:txBody>
      </p:sp>
      <p:sp>
        <p:nvSpPr>
          <p:cNvPr id="7" name="CaixaDeTexto 6">
            <a:extLst>
              <a:ext uri="{FF2B5EF4-FFF2-40B4-BE49-F238E27FC236}">
                <a16:creationId xmlns:a16="http://schemas.microsoft.com/office/drawing/2014/main" id="{68C4FACA-786C-5223-BD6F-FE0E6B783AD6}"/>
              </a:ext>
            </a:extLst>
          </p:cNvPr>
          <p:cNvSpPr txBox="1"/>
          <p:nvPr/>
        </p:nvSpPr>
        <p:spPr>
          <a:xfrm>
            <a:off x="287964" y="1610521"/>
            <a:ext cx="11481249"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Suponha que você queira aplicar uma transformação polinomial de segundo grau a um conjunto de treinamento bidimensional (como o conjunto de treinamento “</a:t>
            </a:r>
            <a:r>
              <a:rPr lang="pt-BR" err="1">
                <a:latin typeface="Montserrat" panose="00000500000000000000" pitchFamily="2" charset="0"/>
              </a:rPr>
              <a:t>moons</a:t>
            </a:r>
            <a:r>
              <a:rPr lang="pt-BR">
                <a:latin typeface="Montserrat" panose="00000500000000000000" pitchFamily="2" charset="0"/>
              </a:rPr>
              <a:t>”) e, em seguida, treinar um classificador SVM linear no conjunto transformado..</a:t>
            </a:r>
          </a:p>
        </p:txBody>
      </p:sp>
      <p:pic>
        <p:nvPicPr>
          <p:cNvPr id="11" name="Imagem 10" descr="Tela de computador com texto preto sobre fundo branco&#10;&#10;O conteúdo gerado por IA pode estar incorreto.">
            <a:extLst>
              <a:ext uri="{FF2B5EF4-FFF2-40B4-BE49-F238E27FC236}">
                <a16:creationId xmlns:a16="http://schemas.microsoft.com/office/drawing/2014/main" id="{867B888B-1288-B534-42B5-2A13C82C0231}"/>
              </a:ext>
            </a:extLst>
          </p:cNvPr>
          <p:cNvPicPr>
            <a:picLocks noChangeAspect="1"/>
          </p:cNvPicPr>
          <p:nvPr/>
        </p:nvPicPr>
        <p:blipFill>
          <a:blip r:embed="rId2"/>
          <a:stretch>
            <a:fillRect/>
          </a:stretch>
        </p:blipFill>
        <p:spPr>
          <a:xfrm>
            <a:off x="3805084" y="3291837"/>
            <a:ext cx="3991896" cy="1863194"/>
          </a:xfrm>
          <a:prstGeom prst="rect">
            <a:avLst/>
          </a:prstGeom>
        </p:spPr>
      </p:pic>
    </p:spTree>
    <p:extLst>
      <p:ext uri="{BB962C8B-B14F-4D97-AF65-F5344CB8AC3E}">
        <p14:creationId xmlns:p14="http://schemas.microsoft.com/office/powerpoint/2010/main" val="157345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F8F57-E4DC-3CDB-0521-1A327853D08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BB0D0B16-2D98-594C-0FC7-B6E6269CBCF0}"/>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51121C1C-A879-15BE-6ED5-DC40BC39BFC1}"/>
              </a:ext>
            </a:extLst>
          </p:cNvPr>
          <p:cNvSpPr txBox="1">
            <a:spLocks/>
          </p:cNvSpPr>
          <p:nvPr/>
        </p:nvSpPr>
        <p:spPr>
          <a:xfrm>
            <a:off x="2362866" y="636450"/>
            <a:ext cx="447750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a:t>
            </a:r>
            <a:r>
              <a:rPr lang="pt-BR" err="1"/>
              <a:t>SVMs</a:t>
            </a:r>
            <a:r>
              <a:rPr lang="pt-BR"/>
              <a:t> </a:t>
            </a:r>
            <a:r>
              <a:rPr lang="pt-BR" err="1"/>
              <a:t>kernalizados</a:t>
            </a:r>
            <a:endParaRPr lang="pt-BR">
              <a:solidFill>
                <a:schemeClr val="bg1"/>
              </a:solidFill>
            </a:endParaRPr>
          </a:p>
        </p:txBody>
      </p:sp>
      <p:sp>
        <p:nvSpPr>
          <p:cNvPr id="7" name="CaixaDeTexto 6">
            <a:extLst>
              <a:ext uri="{FF2B5EF4-FFF2-40B4-BE49-F238E27FC236}">
                <a16:creationId xmlns:a16="http://schemas.microsoft.com/office/drawing/2014/main" id="{FE1F7BE4-D1F2-38AE-55C4-7D28766B6980}"/>
              </a:ext>
            </a:extLst>
          </p:cNvPr>
          <p:cNvSpPr txBox="1"/>
          <p:nvPr/>
        </p:nvSpPr>
        <p:spPr>
          <a:xfrm>
            <a:off x="287964" y="1610521"/>
            <a:ext cx="11481249" cy="1297343"/>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Observe que o vetor transformado é 3D em vez de 2D. Agora, vamos ver o que acontece com dois vetores 2D, </a:t>
            </a:r>
            <a:r>
              <a:rPr lang="pt-BR" b="1">
                <a:latin typeface="Montserrat" panose="00000500000000000000" pitchFamily="2" charset="0"/>
              </a:rPr>
              <a:t>a</a:t>
            </a:r>
            <a:r>
              <a:rPr lang="pt-BR">
                <a:latin typeface="Montserrat" panose="00000500000000000000" pitchFamily="2" charset="0"/>
              </a:rPr>
              <a:t> e </a:t>
            </a:r>
            <a:r>
              <a:rPr lang="pt-BR" b="1">
                <a:latin typeface="Montserrat" panose="00000500000000000000" pitchFamily="2" charset="0"/>
              </a:rPr>
              <a:t>b</a:t>
            </a:r>
            <a:r>
              <a:rPr lang="pt-BR">
                <a:latin typeface="Montserrat" panose="00000500000000000000" pitchFamily="2" charset="0"/>
              </a:rPr>
              <a:t>, se aplicarmos esse mapeamento polinomial de segundo grau e, em seguida, calcularmos o produto escalar dos vetores transformados (veja a Equação abaixo).</a:t>
            </a:r>
          </a:p>
        </p:txBody>
      </p:sp>
      <p:pic>
        <p:nvPicPr>
          <p:cNvPr id="6" name="Imagem 5" descr="Texto, Carta&#10;&#10;O conteúdo gerado por IA pode estar incorreto.">
            <a:extLst>
              <a:ext uri="{FF2B5EF4-FFF2-40B4-BE49-F238E27FC236}">
                <a16:creationId xmlns:a16="http://schemas.microsoft.com/office/drawing/2014/main" id="{422251CD-4635-3A10-E201-D5A6E4AB35AE}"/>
              </a:ext>
            </a:extLst>
          </p:cNvPr>
          <p:cNvPicPr>
            <a:picLocks noChangeAspect="1"/>
          </p:cNvPicPr>
          <p:nvPr/>
        </p:nvPicPr>
        <p:blipFill>
          <a:blip r:embed="rId2"/>
          <a:stretch>
            <a:fillRect/>
          </a:stretch>
        </p:blipFill>
        <p:spPr>
          <a:xfrm>
            <a:off x="3299294" y="3049601"/>
            <a:ext cx="5458587" cy="1905266"/>
          </a:xfrm>
          <a:prstGeom prst="rect">
            <a:avLst/>
          </a:prstGeom>
        </p:spPr>
      </p:pic>
      <p:sp>
        <p:nvSpPr>
          <p:cNvPr id="10" name="CaixaDeTexto 9">
            <a:extLst>
              <a:ext uri="{FF2B5EF4-FFF2-40B4-BE49-F238E27FC236}">
                <a16:creationId xmlns:a16="http://schemas.microsoft.com/office/drawing/2014/main" id="{FBEE65AF-B63E-06ED-76F1-C9275E63095F}"/>
              </a:ext>
            </a:extLst>
          </p:cNvPr>
          <p:cNvSpPr txBox="1"/>
          <p:nvPr/>
        </p:nvSpPr>
        <p:spPr>
          <a:xfrm>
            <a:off x="1415846" y="5096605"/>
            <a:ext cx="7724080" cy="923330"/>
          </a:xfrm>
          <a:prstGeom prst="rect">
            <a:avLst/>
          </a:prstGeom>
          <a:noFill/>
        </p:spPr>
        <p:txBody>
          <a:bodyPr wrap="square">
            <a:spAutoFit/>
          </a:bodyPr>
          <a:lstStyle/>
          <a:p>
            <a:pPr algn="just">
              <a:buNone/>
            </a:pPr>
            <a:r>
              <a:rPr lang="pt-BR">
                <a:latin typeface="Montserrat" panose="00000500000000000000" pitchFamily="2" charset="0"/>
              </a:rPr>
              <a:t>E quanto a isso? O produto escalar dos vetores transformados é igual ao quadrado do produto escalar dos vetores originais:</a:t>
            </a:r>
          </a:p>
          <a:p>
            <a:pPr algn="just">
              <a:buNone/>
            </a:pPr>
            <a:r>
              <a:rPr lang="pt-BR" b="1">
                <a:latin typeface="Montserrat" panose="00000500000000000000" pitchFamily="2" charset="0"/>
              </a:rPr>
              <a:t>ϕ(a)ᵀ ϕ(b) = (aᵀ b)²</a:t>
            </a:r>
            <a:endParaRPr lang="pt-BR">
              <a:latin typeface="Montserrat" panose="00000500000000000000" pitchFamily="2" charset="0"/>
            </a:endParaRPr>
          </a:p>
        </p:txBody>
      </p:sp>
    </p:spTree>
    <p:extLst>
      <p:ext uri="{BB962C8B-B14F-4D97-AF65-F5344CB8AC3E}">
        <p14:creationId xmlns:p14="http://schemas.microsoft.com/office/powerpoint/2010/main" val="1039903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A66CA-C2F9-B78D-4994-46D58665049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28879B73-5FE8-738D-5D4D-5919DEEA5545}"/>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34ADA75A-4895-A982-A124-05C8BBAF7660}"/>
              </a:ext>
            </a:extLst>
          </p:cNvPr>
          <p:cNvSpPr txBox="1">
            <a:spLocks/>
          </p:cNvSpPr>
          <p:nvPr/>
        </p:nvSpPr>
        <p:spPr>
          <a:xfrm>
            <a:off x="2362866" y="636450"/>
            <a:ext cx="447750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a:t>
            </a:r>
            <a:r>
              <a:rPr lang="pt-BR" err="1"/>
              <a:t>SVMs</a:t>
            </a:r>
            <a:r>
              <a:rPr lang="pt-BR"/>
              <a:t> </a:t>
            </a:r>
            <a:r>
              <a:rPr lang="pt-BR" err="1"/>
              <a:t>kernalizados</a:t>
            </a:r>
            <a:endParaRPr lang="pt-BR">
              <a:solidFill>
                <a:schemeClr val="bg1"/>
              </a:solidFill>
            </a:endParaRPr>
          </a:p>
        </p:txBody>
      </p:sp>
      <p:sp>
        <p:nvSpPr>
          <p:cNvPr id="7" name="CaixaDeTexto 6">
            <a:extLst>
              <a:ext uri="{FF2B5EF4-FFF2-40B4-BE49-F238E27FC236}">
                <a16:creationId xmlns:a16="http://schemas.microsoft.com/office/drawing/2014/main" id="{CA70EB8B-407E-04F3-DA16-EF3A43EDB5D9}"/>
              </a:ext>
            </a:extLst>
          </p:cNvPr>
          <p:cNvSpPr txBox="1"/>
          <p:nvPr/>
        </p:nvSpPr>
        <p:spPr>
          <a:xfrm>
            <a:off x="287964" y="1610521"/>
            <a:ext cx="11481249" cy="171284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 função </a:t>
            </a:r>
            <a:r>
              <a:rPr lang="pt-BR" b="1">
                <a:latin typeface="Montserrat" panose="00000500000000000000" pitchFamily="2" charset="0"/>
              </a:rPr>
              <a:t>K(a, b) = (aᵀ b)²</a:t>
            </a:r>
            <a:r>
              <a:rPr lang="pt-BR">
                <a:latin typeface="Montserrat" panose="00000500000000000000" pitchFamily="2" charset="0"/>
              </a:rPr>
              <a:t> é um </a:t>
            </a:r>
            <a:r>
              <a:rPr lang="pt-BR" b="1">
                <a:latin typeface="Montserrat" panose="00000500000000000000" pitchFamily="2" charset="0"/>
              </a:rPr>
              <a:t>kernel polinomial</a:t>
            </a:r>
            <a:r>
              <a:rPr lang="pt-BR">
                <a:latin typeface="Montserrat" panose="00000500000000000000" pitchFamily="2" charset="0"/>
              </a:rPr>
              <a:t> de segundo grau. Em aprendizado de máquina, um </a:t>
            </a:r>
            <a:r>
              <a:rPr lang="pt-BR" b="1">
                <a:latin typeface="Montserrat" panose="00000500000000000000" pitchFamily="2" charset="0"/>
              </a:rPr>
              <a:t>kernel</a:t>
            </a:r>
            <a:r>
              <a:rPr lang="pt-BR">
                <a:latin typeface="Montserrat" panose="00000500000000000000" pitchFamily="2" charset="0"/>
              </a:rPr>
              <a:t> é uma função capaz de calcular o produto escalar </a:t>
            </a:r>
            <a:r>
              <a:rPr lang="pt-BR" b="1">
                <a:latin typeface="Montserrat" panose="00000500000000000000" pitchFamily="2" charset="0"/>
              </a:rPr>
              <a:t>ϕ(a)ᵀ ϕ(b)</a:t>
            </a:r>
            <a:r>
              <a:rPr lang="pt-BR">
                <a:latin typeface="Montserrat" panose="00000500000000000000" pitchFamily="2" charset="0"/>
              </a:rPr>
              <a:t> usando apenas os vetores originais </a:t>
            </a:r>
            <a:r>
              <a:rPr lang="pt-BR" b="1">
                <a:latin typeface="Montserrat" panose="00000500000000000000" pitchFamily="2" charset="0"/>
              </a:rPr>
              <a:t>a</a:t>
            </a:r>
            <a:r>
              <a:rPr lang="pt-BR">
                <a:latin typeface="Montserrat" panose="00000500000000000000" pitchFamily="2" charset="0"/>
              </a:rPr>
              <a:t> e </a:t>
            </a:r>
            <a:r>
              <a:rPr lang="pt-BR" b="1">
                <a:latin typeface="Montserrat" panose="00000500000000000000" pitchFamily="2" charset="0"/>
              </a:rPr>
              <a:t>b</a:t>
            </a:r>
            <a:r>
              <a:rPr lang="pt-BR">
                <a:latin typeface="Montserrat" panose="00000500000000000000" pitchFamily="2" charset="0"/>
              </a:rPr>
              <a:t>, sem precisar computar (ou mesmo conhecer) a transformação </a:t>
            </a:r>
            <a:r>
              <a:rPr lang="pt-BR" b="1">
                <a:latin typeface="Montserrat" panose="00000500000000000000" pitchFamily="2" charset="0"/>
              </a:rPr>
              <a:t>ϕ</a:t>
            </a:r>
            <a:r>
              <a:rPr lang="pt-BR">
                <a:latin typeface="Montserrat" panose="00000500000000000000" pitchFamily="2" charset="0"/>
              </a:rPr>
              <a:t>.  Segue uma lista alguns dos </a:t>
            </a:r>
            <a:r>
              <a:rPr lang="pt-BR" b="1">
                <a:latin typeface="Montserrat" panose="00000500000000000000" pitchFamily="2" charset="0"/>
              </a:rPr>
              <a:t>kernels</a:t>
            </a:r>
            <a:r>
              <a:rPr lang="pt-BR">
                <a:latin typeface="Montserrat" panose="00000500000000000000" pitchFamily="2" charset="0"/>
              </a:rPr>
              <a:t> mais comumente usados.</a:t>
            </a:r>
          </a:p>
        </p:txBody>
      </p:sp>
      <p:pic>
        <p:nvPicPr>
          <p:cNvPr id="9" name="Imagem 8" descr="Texto, Carta&#10;&#10;O conteúdo gerado por IA pode estar incorreto.">
            <a:extLst>
              <a:ext uri="{FF2B5EF4-FFF2-40B4-BE49-F238E27FC236}">
                <a16:creationId xmlns:a16="http://schemas.microsoft.com/office/drawing/2014/main" id="{CA7D8BD4-0F6F-F8B6-BC6E-3FE07402124B}"/>
              </a:ext>
            </a:extLst>
          </p:cNvPr>
          <p:cNvPicPr>
            <a:picLocks noChangeAspect="1"/>
          </p:cNvPicPr>
          <p:nvPr/>
        </p:nvPicPr>
        <p:blipFill>
          <a:blip r:embed="rId2"/>
          <a:stretch>
            <a:fillRect/>
          </a:stretch>
        </p:blipFill>
        <p:spPr>
          <a:xfrm>
            <a:off x="2989008" y="3871272"/>
            <a:ext cx="5791200" cy="1976371"/>
          </a:xfrm>
          <a:prstGeom prst="rect">
            <a:avLst/>
          </a:prstGeom>
        </p:spPr>
      </p:pic>
    </p:spTree>
    <p:extLst>
      <p:ext uri="{BB962C8B-B14F-4D97-AF65-F5344CB8AC3E}">
        <p14:creationId xmlns:p14="http://schemas.microsoft.com/office/powerpoint/2010/main" val="4062587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EED0C-DF75-54A3-3768-ECDBEF1BE82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DAEBBEA5-435C-1908-38DB-FF2CDE47663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3EFC47A3-A922-2664-AD92-EEC8AB905F79}"/>
              </a:ext>
            </a:extLst>
          </p:cNvPr>
          <p:cNvSpPr txBox="1">
            <a:spLocks/>
          </p:cNvSpPr>
          <p:nvPr/>
        </p:nvSpPr>
        <p:spPr>
          <a:xfrm>
            <a:off x="1570045" y="445228"/>
            <a:ext cx="4477508"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a:t>
            </a:r>
            <a:r>
              <a:rPr lang="pt-BR" err="1"/>
              <a:t>SVMs</a:t>
            </a:r>
            <a:r>
              <a:rPr lang="pt-BR"/>
              <a:t> </a:t>
            </a:r>
            <a:r>
              <a:rPr lang="pt-BR" err="1"/>
              <a:t>kernalizados</a:t>
            </a:r>
            <a:endParaRPr lang="pt-BR">
              <a:solidFill>
                <a:schemeClr val="bg1"/>
              </a:solidFill>
            </a:endParaRP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705A087-0EF2-CB0C-F36B-913EA3633FDC}"/>
                  </a:ext>
                </a:extLst>
              </p:cNvPr>
              <p:cNvSpPr txBox="1"/>
              <p:nvPr/>
            </p:nvSpPr>
            <p:spPr>
              <a:xfrm>
                <a:off x="560437" y="1610521"/>
                <a:ext cx="10825317" cy="4766498"/>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Ainda há uma pontinha solta que devemos amarrar. A </a:t>
                </a:r>
                <a:r>
                  <a:rPr lang="pt-BR" b="1">
                    <a:latin typeface="Montserrat" panose="00000500000000000000" pitchFamily="2" charset="0"/>
                  </a:rPr>
                  <a:t>Equação 5-4 </a:t>
                </a:r>
                <a:r>
                  <a:rPr lang="pt-BR">
                    <a:latin typeface="Montserrat" panose="00000500000000000000" pitchFamily="2" charset="0"/>
                  </a:rPr>
                  <a:t>mostra como passar da solução dual para a solução primal no caso de um classificador SVM linear.</a:t>
                </a:r>
                <a:br>
                  <a:rPr lang="pt-BR">
                    <a:latin typeface="Montserrat" panose="00000500000000000000" pitchFamily="2" charset="0"/>
                  </a:rPr>
                </a:br>
                <a:r>
                  <a:rPr lang="pt-BR">
                    <a:latin typeface="Montserrat" panose="00000500000000000000" pitchFamily="2" charset="0"/>
                  </a:rPr>
                  <a:t>Mas se você aplicar o </a:t>
                </a:r>
                <a:r>
                  <a:rPr lang="pt-BR" b="1">
                    <a:latin typeface="Montserrat" panose="00000500000000000000" pitchFamily="2" charset="0"/>
                  </a:rPr>
                  <a:t>kernel trick</a:t>
                </a:r>
                <a:r>
                  <a:rPr lang="pt-BR">
                    <a:latin typeface="Montserrat" panose="00000500000000000000" pitchFamily="2" charset="0"/>
                  </a:rPr>
                  <a:t>, acaba com equações que incluem </a:t>
                </a:r>
                <a14:m>
                  <m:oMath xmlns:m="http://schemas.openxmlformats.org/officeDocument/2006/math">
                    <m:r>
                      <a:rPr lang="pt-BR" i="1">
                        <a:latin typeface="Cambria Math" panose="02040503050406030204" pitchFamily="18" charset="0"/>
                      </a:rPr>
                      <m:t>𝜙</m:t>
                    </m:r>
                    <m:d>
                      <m:dPr>
                        <m:ctrlPr>
                          <a:rPr lang="ar-AE" i="1">
                            <a:latin typeface="Cambria Math" panose="02040503050406030204" pitchFamily="18" charset="0"/>
                          </a:rPr>
                        </m:ctrlPr>
                      </m:dPr>
                      <m:e>
                        <m:sSup>
                          <m:sSupPr>
                            <m:ctrlPr>
                              <a:rPr lang="ar-AE" i="1">
                                <a:latin typeface="Cambria Math" panose="02040503050406030204" pitchFamily="18" charset="0"/>
                              </a:rPr>
                            </m:ctrlPr>
                          </m:sSupPr>
                          <m:e>
                            <m:r>
                              <a:rPr lang="ar-AE" i="1">
                                <a:latin typeface="Cambria Math" panose="02040503050406030204" pitchFamily="18" charset="0"/>
                              </a:rPr>
                              <m:t>𝑥</m:t>
                            </m:r>
                          </m:e>
                          <m:sup>
                            <m:d>
                              <m:dPr>
                                <m:ctrlPr>
                                  <a:rPr lang="ar-AE" i="1">
                                    <a:latin typeface="Cambria Math" panose="02040503050406030204" pitchFamily="18" charset="0"/>
                                  </a:rPr>
                                </m:ctrlPr>
                              </m:dPr>
                              <m:e>
                                <m:r>
                                  <a:rPr lang="ar-AE" i="1">
                                    <a:latin typeface="Cambria Math" panose="02040503050406030204" pitchFamily="18" charset="0"/>
                                  </a:rPr>
                                  <m:t>𝑖</m:t>
                                </m:r>
                              </m:e>
                            </m:d>
                          </m:sup>
                        </m:sSup>
                      </m:e>
                    </m:d>
                  </m:oMath>
                </a14:m>
                <a:r>
                  <a:rPr lang="pt-BR">
                    <a:latin typeface="Montserrat" panose="00000500000000000000" pitchFamily="2" charset="0"/>
                  </a:rPr>
                  <a:t>.</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a:p>
                <a:pPr marL="285750" indent="-285750" algn="just">
                  <a:lnSpc>
                    <a:spcPct val="150000"/>
                  </a:lnSpc>
                  <a:buFont typeface="Wingdings" panose="05000000000000000000" pitchFamily="2" charset="2"/>
                  <a:buChar char="§"/>
                </a:pPr>
                <a:r>
                  <a:rPr lang="ar-AE">
                    <a:latin typeface="Montserrat" panose="00000500000000000000" pitchFamily="2" charset="0"/>
                  </a:rPr>
                  <a:t>.</a:t>
                </a:r>
                <a:r>
                  <a:rPr lang="pt-BR">
                    <a:latin typeface="Montserrat" panose="00000500000000000000" pitchFamily="2" charset="0"/>
                  </a:rPr>
                  <a:t>De fato, </a:t>
                </a:r>
                <a14:m>
                  <m:oMath xmlns:m="http://schemas.openxmlformats.org/officeDocument/2006/math">
                    <m:r>
                      <a:rPr lang="pt-BR" i="1">
                        <a:latin typeface="Cambria Math" panose="02040503050406030204" pitchFamily="18" charset="0"/>
                      </a:rPr>
                      <m:t>𝑤</m:t>
                    </m:r>
                  </m:oMath>
                </a14:m>
                <a:r>
                  <a:rPr lang="pt-BR">
                    <a:latin typeface="Montserrat" panose="00000500000000000000" pitchFamily="2" charset="0"/>
                  </a:rPr>
                  <a:t> deve ter o mesmo número de dimensões que </a:t>
                </a:r>
                <a14:m>
                  <m:oMath xmlns:m="http://schemas.openxmlformats.org/officeDocument/2006/math">
                    <m:r>
                      <a:rPr lang="pt-BR" i="1">
                        <a:latin typeface="Cambria Math" panose="02040503050406030204" pitchFamily="18" charset="0"/>
                      </a:rPr>
                      <m:t>𝜙</m:t>
                    </m:r>
                    <m:d>
                      <m:dPr>
                        <m:ctrlPr>
                          <a:rPr lang="ar-AE" i="1">
                            <a:latin typeface="Cambria Math" panose="02040503050406030204" pitchFamily="18" charset="0"/>
                          </a:rPr>
                        </m:ctrlPr>
                      </m:dPr>
                      <m:e>
                        <m:sSup>
                          <m:sSupPr>
                            <m:ctrlPr>
                              <a:rPr lang="ar-AE" i="1">
                                <a:latin typeface="Cambria Math" panose="02040503050406030204" pitchFamily="18" charset="0"/>
                              </a:rPr>
                            </m:ctrlPr>
                          </m:sSupPr>
                          <m:e>
                            <m:r>
                              <a:rPr lang="ar-AE" i="1">
                                <a:latin typeface="Cambria Math" panose="02040503050406030204" pitchFamily="18" charset="0"/>
                              </a:rPr>
                              <m:t>𝑥</m:t>
                            </m:r>
                          </m:e>
                          <m:sup>
                            <m:d>
                              <m:dPr>
                                <m:ctrlPr>
                                  <a:rPr lang="ar-AE" i="1">
                                    <a:latin typeface="Cambria Math" panose="02040503050406030204" pitchFamily="18" charset="0"/>
                                  </a:rPr>
                                </m:ctrlPr>
                              </m:dPr>
                              <m:e>
                                <m:r>
                                  <a:rPr lang="ar-AE" i="1">
                                    <a:latin typeface="Cambria Math" panose="02040503050406030204" pitchFamily="18" charset="0"/>
                                  </a:rPr>
                                  <m:t>𝑖</m:t>
                                </m:r>
                              </m:e>
                            </m:d>
                          </m:sup>
                        </m:sSup>
                      </m:e>
                    </m:d>
                  </m:oMath>
                </a14:m>
                <a:r>
                  <a:rPr lang="ar-AE">
                    <a:latin typeface="Montserrat" panose="00000500000000000000" pitchFamily="2" charset="0"/>
                  </a:rPr>
                  <a:t>, </a:t>
                </a:r>
                <a:r>
                  <a:rPr lang="pt-BR">
                    <a:latin typeface="Montserrat" panose="00000500000000000000" pitchFamily="2" charset="0"/>
                  </a:rPr>
                  <a:t>que pode ser enorme ou até infinito, então você não consegue computá-lo.</a:t>
                </a:r>
                <a:br>
                  <a:rPr lang="pt-BR">
                    <a:latin typeface="Montserrat" panose="00000500000000000000" pitchFamily="2" charset="0"/>
                  </a:rPr>
                </a:br>
                <a:r>
                  <a:rPr lang="pt-BR">
                    <a:latin typeface="Montserrat" panose="00000500000000000000" pitchFamily="2" charset="0"/>
                  </a:rPr>
                  <a:t>Mas como fazer previsões sem conhecer </a:t>
                </a:r>
                <a14:m>
                  <m:oMath xmlns:m="http://schemas.openxmlformats.org/officeDocument/2006/math">
                    <m:r>
                      <a:rPr lang="pt-BR" i="1">
                        <a:latin typeface="Cambria Math" panose="02040503050406030204" pitchFamily="18" charset="0"/>
                      </a:rPr>
                      <m:t>𝑤</m:t>
                    </m:r>
                  </m:oMath>
                </a14:m>
                <a:r>
                  <a:rPr lang="pt-BR">
                    <a:latin typeface="Montserrat" panose="00000500000000000000" pitchFamily="2" charset="0"/>
                  </a:rPr>
                  <a:t>?</a:t>
                </a:r>
                <a:br>
                  <a:rPr lang="pt-BR">
                    <a:latin typeface="Montserrat" panose="00000500000000000000" pitchFamily="2" charset="0"/>
                  </a:rPr>
                </a:br>
                <a:r>
                  <a:rPr lang="pt-BR">
                    <a:latin typeface="Montserrat" panose="00000500000000000000" pitchFamily="2" charset="0"/>
                  </a:rPr>
                  <a:t>Bem, a boa notícia é que você pode substituir a fórmula de </a:t>
                </a:r>
                <a14:m>
                  <m:oMath xmlns:m="http://schemas.openxmlformats.org/officeDocument/2006/math">
                    <m:r>
                      <a:rPr lang="pt-BR" i="1">
                        <a:latin typeface="Cambria Math" panose="02040503050406030204" pitchFamily="18" charset="0"/>
                      </a:rPr>
                      <m:t>𝑤</m:t>
                    </m:r>
                  </m:oMath>
                </a14:m>
                <a:r>
                  <a:rPr lang="pt-BR">
                    <a:latin typeface="Montserrat" panose="00000500000000000000" pitchFamily="2" charset="0"/>
                  </a:rPr>
                  <a:t> da </a:t>
                </a:r>
                <a:r>
                  <a:rPr lang="pt-BR" b="1">
                    <a:latin typeface="Montserrat" panose="00000500000000000000" pitchFamily="2" charset="0"/>
                  </a:rPr>
                  <a:t>Equação 5-4 </a:t>
                </a:r>
                <a:r>
                  <a:rPr lang="pt-BR">
                    <a:latin typeface="Montserrat" panose="00000500000000000000" pitchFamily="2" charset="0"/>
                  </a:rPr>
                  <a:t>na função de decisão para uma nova instância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𝑥</m:t>
                        </m:r>
                      </m:e>
                      <m:sup>
                        <m:d>
                          <m:dPr>
                            <m:ctrlPr>
                              <a:rPr lang="ar-AE" i="1">
                                <a:latin typeface="Cambria Math" panose="02040503050406030204" pitchFamily="18" charset="0"/>
                              </a:rPr>
                            </m:ctrlPr>
                          </m:dPr>
                          <m:e>
                            <m:r>
                              <a:rPr lang="ar-AE" i="1">
                                <a:latin typeface="Cambria Math" panose="02040503050406030204" pitchFamily="18" charset="0"/>
                              </a:rPr>
                              <m:t>𝑛</m:t>
                            </m:r>
                          </m:e>
                        </m:d>
                      </m:sup>
                    </m:sSup>
                  </m:oMath>
                </a14:m>
                <a:r>
                  <a:rPr lang="ar-AE">
                    <a:latin typeface="Montserrat" panose="00000500000000000000" pitchFamily="2" charset="0"/>
                  </a:rPr>
                  <a:t>, </a:t>
                </a:r>
                <a:r>
                  <a:rPr lang="pt-BR">
                    <a:latin typeface="Montserrat" panose="00000500000000000000" pitchFamily="2" charset="0"/>
                  </a:rPr>
                  <a:t>e você obtém uma equação com apenas produtos internos entre os vetores de entrada. Isso torna possível usar o </a:t>
                </a:r>
                <a:r>
                  <a:rPr lang="pt-BR" b="1">
                    <a:latin typeface="Montserrat" panose="00000500000000000000" pitchFamily="2" charset="0"/>
                  </a:rPr>
                  <a:t>kernel trick</a:t>
                </a:r>
                <a:r>
                  <a:rPr lang="pt-BR">
                    <a:latin typeface="Montserrat" panose="00000500000000000000" pitchFamily="2" charset="0"/>
                  </a:rPr>
                  <a:t> dada pela equação a seguir.</a:t>
                </a:r>
              </a:p>
            </p:txBody>
          </p:sp>
        </mc:Choice>
        <mc:Fallback xmlns="">
          <p:sp>
            <p:nvSpPr>
              <p:cNvPr id="4" name="CaixaDeTexto 3">
                <a:extLst>
                  <a:ext uri="{FF2B5EF4-FFF2-40B4-BE49-F238E27FC236}">
                    <a16:creationId xmlns:a16="http://schemas.microsoft.com/office/drawing/2014/main" id="{2705A087-0EF2-CB0C-F36B-913EA3633FDC}"/>
                  </a:ext>
                </a:extLst>
              </p:cNvPr>
              <p:cNvSpPr txBox="1">
                <a:spLocks noRot="1" noChangeAspect="1" noMove="1" noResize="1" noEditPoints="1" noAdjustHandles="1" noChangeArrowheads="1" noChangeShapeType="1" noTextEdit="1"/>
              </p:cNvSpPr>
              <p:nvPr/>
            </p:nvSpPr>
            <p:spPr>
              <a:xfrm>
                <a:off x="560437" y="1610521"/>
                <a:ext cx="10825317" cy="4766498"/>
              </a:xfrm>
              <a:prstGeom prst="rect">
                <a:avLst/>
              </a:prstGeom>
              <a:blipFill>
                <a:blip r:embed="rId2"/>
                <a:stretch>
                  <a:fillRect l="-394" r="-450"/>
                </a:stretch>
              </a:blipFill>
            </p:spPr>
            <p:txBody>
              <a:bodyPr/>
              <a:lstStyle/>
              <a:p>
                <a:r>
                  <a:rPr lang="en-US">
                    <a:noFill/>
                  </a:rPr>
                  <a:t> </a:t>
                </a:r>
              </a:p>
            </p:txBody>
          </p:sp>
        </mc:Fallback>
      </mc:AlternateContent>
    </p:spTree>
    <p:extLst>
      <p:ext uri="{BB962C8B-B14F-4D97-AF65-F5344CB8AC3E}">
        <p14:creationId xmlns:p14="http://schemas.microsoft.com/office/powerpoint/2010/main" val="11568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255D-CC53-C935-CC18-11AE6161EFEB}"/>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B303FE8D-9318-5818-3141-E49562E01398}"/>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m 1" descr="Uma imagem contendo Texto&#10;&#10;O conteúdo gerado por IA pode estar incorreto.">
            <a:extLst>
              <a:ext uri="{FF2B5EF4-FFF2-40B4-BE49-F238E27FC236}">
                <a16:creationId xmlns:a16="http://schemas.microsoft.com/office/drawing/2014/main" id="{9F159816-FAF3-352E-CF29-E43CA8E25947}"/>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95467429-19DB-3317-76D6-A70BA2B11C34}"/>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sp>
        <p:nvSpPr>
          <p:cNvPr id="4" name="CaixaDeTexto 3">
            <a:extLst>
              <a:ext uri="{FF2B5EF4-FFF2-40B4-BE49-F238E27FC236}">
                <a16:creationId xmlns:a16="http://schemas.microsoft.com/office/drawing/2014/main" id="{79C4DA11-F0E8-BD8D-5CE6-655D1485097C}"/>
              </a:ext>
            </a:extLst>
          </p:cNvPr>
          <p:cNvSpPr txBox="1"/>
          <p:nvPr/>
        </p:nvSpPr>
        <p:spPr>
          <a:xfrm>
            <a:off x="2422176" y="2651337"/>
            <a:ext cx="2379407" cy="923330"/>
          </a:xfrm>
          <a:prstGeom prst="rect">
            <a:avLst/>
          </a:prstGeom>
        </p:spPr>
        <p:txBody>
          <a:bodyPr wrap="square" lIns="91440" tIns="45720" rIns="91440" bIns="45720" rtlCol="0" anchor="t">
            <a:spAutoFit/>
          </a:bodyPr>
          <a:lstStyle/>
          <a:p>
            <a:r>
              <a:rPr lang="pt-BR" sz="3600">
                <a:solidFill>
                  <a:schemeClr val="tx1">
                    <a:lumMod val="75000"/>
                    <a:lumOff val="25000"/>
                  </a:schemeClr>
                </a:solidFill>
                <a:latin typeface="Montserrat"/>
              </a:rPr>
              <a:t>  Aula 17</a:t>
            </a:r>
            <a:endParaRPr lang="pt-BR"/>
          </a:p>
          <a:p>
            <a:endParaRPr lang="pt-BR"/>
          </a:p>
        </p:txBody>
      </p:sp>
    </p:spTree>
    <p:extLst>
      <p:ext uri="{BB962C8B-B14F-4D97-AF65-F5344CB8AC3E}">
        <p14:creationId xmlns:p14="http://schemas.microsoft.com/office/powerpoint/2010/main" val="2387820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82F17-EB03-B4F2-3C0B-F2A419D9052D}"/>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3F6F39D3-7827-3243-9351-6E2FB81CF0E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AE9E5ADF-69B6-B644-0F21-45947E9F6D65}"/>
              </a:ext>
            </a:extLst>
          </p:cNvPr>
          <p:cNvSpPr txBox="1">
            <a:spLocks/>
          </p:cNvSpPr>
          <p:nvPr/>
        </p:nvSpPr>
        <p:spPr>
          <a:xfrm>
            <a:off x="1570045" y="445228"/>
            <a:ext cx="4477508"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a:t>
            </a:r>
            <a:r>
              <a:rPr lang="pt-BR" err="1"/>
              <a:t>SVMs</a:t>
            </a:r>
            <a:r>
              <a:rPr lang="pt-BR"/>
              <a:t> </a:t>
            </a:r>
            <a:r>
              <a:rPr lang="pt-BR" err="1"/>
              <a:t>kernalizados</a:t>
            </a:r>
            <a:endParaRPr lang="pt-BR">
              <a:solidFill>
                <a:schemeClr val="bg1"/>
              </a:solidFill>
            </a:endParaRPr>
          </a:p>
        </p:txBody>
      </p:sp>
      <p:sp>
        <p:nvSpPr>
          <p:cNvPr id="6" name="CaixaDeTexto 5">
            <a:extLst>
              <a:ext uri="{FF2B5EF4-FFF2-40B4-BE49-F238E27FC236}">
                <a16:creationId xmlns:a16="http://schemas.microsoft.com/office/drawing/2014/main" id="{C45D7902-995F-4895-8F6D-0CA14BCE5EE6}"/>
              </a:ext>
            </a:extLst>
          </p:cNvPr>
          <p:cNvSpPr txBox="1"/>
          <p:nvPr/>
        </p:nvSpPr>
        <p:spPr>
          <a:xfrm>
            <a:off x="2391697" y="1507056"/>
            <a:ext cx="7311713" cy="369332"/>
          </a:xfrm>
          <a:prstGeom prst="rect">
            <a:avLst/>
          </a:prstGeom>
          <a:noFill/>
        </p:spPr>
        <p:txBody>
          <a:bodyPr wrap="square">
            <a:spAutoFit/>
          </a:bodyPr>
          <a:lstStyle/>
          <a:p>
            <a:pPr lvl="1"/>
            <a:r>
              <a:rPr lang="pt-BR" b="1">
                <a:latin typeface="Montserrat" panose="00000500000000000000" pitchFamily="2" charset="0"/>
              </a:rPr>
              <a:t>Fazendo previsões com um SVM com kernel</a:t>
            </a:r>
          </a:p>
        </p:txBody>
      </p:sp>
      <p:pic>
        <p:nvPicPr>
          <p:cNvPr id="13" name="Imagem 12" descr="Texto, Carta&#10;&#10;O conteúdo gerado por IA pode estar incorreto.">
            <a:extLst>
              <a:ext uri="{FF2B5EF4-FFF2-40B4-BE49-F238E27FC236}">
                <a16:creationId xmlns:a16="http://schemas.microsoft.com/office/drawing/2014/main" id="{DE4237EA-A417-C66C-C1E2-29D691A72F3C}"/>
              </a:ext>
            </a:extLst>
          </p:cNvPr>
          <p:cNvPicPr>
            <a:picLocks noChangeAspect="1"/>
          </p:cNvPicPr>
          <p:nvPr/>
        </p:nvPicPr>
        <p:blipFill>
          <a:blip r:embed="rId2"/>
          <a:stretch>
            <a:fillRect/>
          </a:stretch>
        </p:blipFill>
        <p:spPr>
          <a:xfrm>
            <a:off x="2470355" y="1876388"/>
            <a:ext cx="6381201" cy="2251922"/>
          </a:xfrm>
          <a:prstGeom prst="rect">
            <a:avLst/>
          </a:prstGeom>
        </p:spPr>
      </p:pic>
      <p:sp>
        <p:nvSpPr>
          <p:cNvPr id="15" name="CaixaDeTexto 14">
            <a:extLst>
              <a:ext uri="{FF2B5EF4-FFF2-40B4-BE49-F238E27FC236}">
                <a16:creationId xmlns:a16="http://schemas.microsoft.com/office/drawing/2014/main" id="{000962F9-4BE5-4FEF-F37E-4661B788AEE0}"/>
              </a:ext>
            </a:extLst>
          </p:cNvPr>
          <p:cNvSpPr txBox="1"/>
          <p:nvPr/>
        </p:nvSpPr>
        <p:spPr>
          <a:xfrm>
            <a:off x="452284" y="4251918"/>
            <a:ext cx="11451752" cy="170751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Note que, como </a:t>
            </a:r>
            <a:r>
              <a:rPr lang="pt-BR" b="1">
                <a:latin typeface="Montserrat" panose="00000500000000000000" pitchFamily="2" charset="0"/>
              </a:rPr>
              <a:t>αᵢ ≠ 0</a:t>
            </a:r>
            <a:r>
              <a:rPr lang="pt-BR">
                <a:latin typeface="Montserrat" panose="00000500000000000000" pitchFamily="2" charset="0"/>
              </a:rPr>
              <a:t> apenas para os vetores de suporte, fazer previsões envolve calcular o produto escalar do novo vetor de entrada </a:t>
            </a:r>
            <a:r>
              <a:rPr lang="pt-BR" b="1">
                <a:latin typeface="Montserrat" panose="00000500000000000000" pitchFamily="2" charset="0"/>
              </a:rPr>
              <a:t>x⁽ⁿ⁾</a:t>
            </a:r>
            <a:r>
              <a:rPr lang="pt-BR">
                <a:latin typeface="Montserrat" panose="00000500000000000000" pitchFamily="2" charset="0"/>
              </a:rPr>
              <a:t> apenas com os vetores de suporte, e não com todas as instâncias de treinamento. Claro, é necessário usar o mesmo truque para calcular o termo de viés </a:t>
            </a:r>
            <a:r>
              <a:rPr lang="pt-BR" b="1">
                <a:latin typeface="Montserrat" panose="00000500000000000000" pitchFamily="2" charset="0"/>
              </a:rPr>
              <a:t>b</a:t>
            </a:r>
            <a:r>
              <a:rPr lang="pt-BR">
                <a:latin typeface="Montserrat" panose="00000500000000000000" pitchFamily="2" charset="0"/>
              </a:rPr>
              <a:t> como veremos a seguir.</a:t>
            </a:r>
          </a:p>
        </p:txBody>
      </p:sp>
    </p:spTree>
    <p:extLst>
      <p:ext uri="{BB962C8B-B14F-4D97-AF65-F5344CB8AC3E}">
        <p14:creationId xmlns:p14="http://schemas.microsoft.com/office/powerpoint/2010/main" val="345905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23E4F-C699-967B-8AEC-0B3D8B43F640}"/>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0C217195-BB8D-0789-EE8D-EE1D1E1A6F26}"/>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CD20EAB1-315B-61F9-E431-9170955246C6}"/>
              </a:ext>
            </a:extLst>
          </p:cNvPr>
          <p:cNvSpPr txBox="1">
            <a:spLocks/>
          </p:cNvSpPr>
          <p:nvPr/>
        </p:nvSpPr>
        <p:spPr>
          <a:xfrm>
            <a:off x="2309166" y="636450"/>
            <a:ext cx="458490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a:t>
            </a:r>
            <a:r>
              <a:rPr lang="pt-BR" err="1"/>
              <a:t>SVMs</a:t>
            </a:r>
            <a:r>
              <a:rPr lang="pt-BR"/>
              <a:t> </a:t>
            </a:r>
            <a:r>
              <a:rPr lang="pt-BR" err="1"/>
              <a:t>kernalizados</a:t>
            </a:r>
            <a:r>
              <a:rPr lang="pt-BR"/>
              <a:t> </a:t>
            </a:r>
            <a:endParaRPr lang="pt-BR">
              <a:solidFill>
                <a:schemeClr val="bg1"/>
              </a:solidFill>
            </a:endParaRPr>
          </a:p>
        </p:txBody>
      </p:sp>
      <p:pic>
        <p:nvPicPr>
          <p:cNvPr id="4" name="Imagem 3" descr="Usando o truque do kernel para calcular o termo de viésTexto, Carta">
            <a:extLst>
              <a:ext uri="{FF2B5EF4-FFF2-40B4-BE49-F238E27FC236}">
                <a16:creationId xmlns:a16="http://schemas.microsoft.com/office/drawing/2014/main" id="{7441F1F2-14CF-90D2-D665-50551DA86DAA}"/>
              </a:ext>
            </a:extLst>
          </p:cNvPr>
          <p:cNvPicPr>
            <a:picLocks noChangeAspect="1"/>
          </p:cNvPicPr>
          <p:nvPr/>
        </p:nvPicPr>
        <p:blipFill>
          <a:blip r:embed="rId2"/>
          <a:stretch>
            <a:fillRect/>
          </a:stretch>
        </p:blipFill>
        <p:spPr>
          <a:xfrm>
            <a:off x="2965291" y="2278648"/>
            <a:ext cx="6797312" cy="2508892"/>
          </a:xfrm>
          <a:prstGeom prst="rect">
            <a:avLst/>
          </a:prstGeom>
        </p:spPr>
      </p:pic>
      <p:sp>
        <p:nvSpPr>
          <p:cNvPr id="6" name="CaixaDeTexto 5">
            <a:extLst>
              <a:ext uri="{FF2B5EF4-FFF2-40B4-BE49-F238E27FC236}">
                <a16:creationId xmlns:a16="http://schemas.microsoft.com/office/drawing/2014/main" id="{AC68564A-D3C8-E30E-23A9-CDE6E8D35289}"/>
              </a:ext>
            </a:extLst>
          </p:cNvPr>
          <p:cNvSpPr txBox="1"/>
          <p:nvPr/>
        </p:nvSpPr>
        <p:spPr>
          <a:xfrm>
            <a:off x="2213820" y="1723366"/>
            <a:ext cx="7311713" cy="369332"/>
          </a:xfrm>
          <a:prstGeom prst="rect">
            <a:avLst/>
          </a:prstGeom>
          <a:noFill/>
        </p:spPr>
        <p:txBody>
          <a:bodyPr wrap="square">
            <a:spAutoFit/>
          </a:bodyPr>
          <a:lstStyle/>
          <a:p>
            <a:r>
              <a:rPr lang="pt-BR" b="1">
                <a:latin typeface="Montserrat" panose="00000500000000000000" pitchFamily="2" charset="0"/>
              </a:rPr>
              <a:t>Usando o truque do kernel para calcular o termo de viés</a:t>
            </a:r>
          </a:p>
        </p:txBody>
      </p:sp>
      <p:sp>
        <p:nvSpPr>
          <p:cNvPr id="11" name="CaixaDeTexto 10">
            <a:extLst>
              <a:ext uri="{FF2B5EF4-FFF2-40B4-BE49-F238E27FC236}">
                <a16:creationId xmlns:a16="http://schemas.microsoft.com/office/drawing/2014/main" id="{EB2CE53B-A7E7-D7A9-3586-FAD91EE8F495}"/>
              </a:ext>
            </a:extLst>
          </p:cNvPr>
          <p:cNvSpPr txBox="1"/>
          <p:nvPr/>
        </p:nvSpPr>
        <p:spPr>
          <a:xfrm>
            <a:off x="2510322" y="5069776"/>
            <a:ext cx="6395882" cy="923330"/>
          </a:xfrm>
          <a:prstGeom prst="rect">
            <a:avLst/>
          </a:prstGeom>
          <a:noFill/>
        </p:spPr>
        <p:txBody>
          <a:bodyPr wrap="square">
            <a:spAutoFit/>
          </a:bodyPr>
          <a:lstStyle/>
          <a:p>
            <a:pPr algn="just"/>
            <a:r>
              <a:rPr lang="pt-BR" b="1">
                <a:solidFill>
                  <a:srgbClr val="C00000"/>
                </a:solidFill>
                <a:latin typeface="Montserrat" panose="00000500000000000000" pitchFamily="2" charset="0"/>
              </a:rPr>
              <a:t>Se você está começando a sentir dor de cabeça, isso é perfeitamente normal: é um efeito colateral infeliz do truque do kernel.</a:t>
            </a:r>
          </a:p>
        </p:txBody>
      </p:sp>
    </p:spTree>
    <p:extLst>
      <p:ext uri="{BB962C8B-B14F-4D97-AF65-F5344CB8AC3E}">
        <p14:creationId xmlns:p14="http://schemas.microsoft.com/office/powerpoint/2010/main" val="3610914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3C5C3-6397-BCD4-2634-8ECD0C2375A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EE32BBB0-2AFA-A349-1F3A-DA281FC244D4}"/>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BAA1CA5A-126C-52AE-442C-6722AF6BD9C9}"/>
              </a:ext>
            </a:extLst>
          </p:cNvPr>
          <p:cNvSpPr txBox="1">
            <a:spLocks/>
          </p:cNvSpPr>
          <p:nvPr/>
        </p:nvSpPr>
        <p:spPr>
          <a:xfrm>
            <a:off x="1559181" y="231362"/>
            <a:ext cx="453681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Árvores de Decisão</a:t>
            </a:r>
            <a:endParaRPr lang="pt-BR">
              <a:solidFill>
                <a:schemeClr val="bg1"/>
              </a:solidFill>
            </a:endParaRPr>
          </a:p>
        </p:txBody>
      </p:sp>
      <p:sp>
        <p:nvSpPr>
          <p:cNvPr id="6" name="CaixaDeTexto 5">
            <a:extLst>
              <a:ext uri="{FF2B5EF4-FFF2-40B4-BE49-F238E27FC236}">
                <a16:creationId xmlns:a16="http://schemas.microsoft.com/office/drawing/2014/main" id="{196A34D5-B68D-DEB8-1056-DE4C7A6F9062}"/>
              </a:ext>
            </a:extLst>
          </p:cNvPr>
          <p:cNvSpPr txBox="1"/>
          <p:nvPr/>
        </p:nvSpPr>
        <p:spPr>
          <a:xfrm>
            <a:off x="471948" y="1010357"/>
            <a:ext cx="11120284" cy="5031506"/>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Árvores de decisão são algoritmos de aprendizado de máquina versáteis, capazes de realizar tarefas de classificação, regressão e até mesmo tarefas de saída múltipla. São algoritmos poderosos, capazes de ajustar conjuntos de dados complexos. Por exemplo, treinamos um modelo </a:t>
            </a:r>
            <a:r>
              <a:rPr lang="pt-BR" b="1" err="1">
                <a:latin typeface="Montserrat" panose="00000500000000000000" pitchFamily="2" charset="0"/>
              </a:rPr>
              <a:t>DecisionTreMontserrateRegressor</a:t>
            </a:r>
            <a:r>
              <a:rPr lang="pt-BR">
                <a:latin typeface="Montserrat" panose="00000500000000000000" pitchFamily="2" charset="0"/>
              </a:rPr>
              <a:t> no conjunto de dados de habitação da Califórnia.</a:t>
            </a:r>
          </a:p>
          <a:p>
            <a:pPr marL="285750" indent="-285750" algn="just">
              <a:lnSpc>
                <a:spcPct val="150000"/>
              </a:lnSpc>
              <a:buFont typeface="Wingdings" panose="05000000000000000000" pitchFamily="2" charset="2"/>
              <a:buChar char="§"/>
            </a:pPr>
            <a:r>
              <a:rPr lang="pt-BR">
                <a:latin typeface="Montserrat" panose="00000500000000000000" pitchFamily="2" charset="0"/>
              </a:rPr>
              <a:t>Árvores de decisão também são os componentes fundamentais das florestas aleatórias (</a:t>
            </a:r>
            <a:r>
              <a:rPr lang="pt-BR" b="1" err="1">
                <a:latin typeface="Montserrat" panose="00000500000000000000" pitchFamily="2" charset="0"/>
              </a:rPr>
              <a:t>random</a:t>
            </a:r>
            <a:r>
              <a:rPr lang="pt-BR" b="1">
                <a:latin typeface="Montserrat" panose="00000500000000000000" pitchFamily="2" charset="0"/>
              </a:rPr>
              <a:t> </a:t>
            </a:r>
            <a:r>
              <a:rPr lang="pt-BR" b="1" err="1">
                <a:latin typeface="Montserrat" panose="00000500000000000000" pitchFamily="2" charset="0"/>
              </a:rPr>
              <a:t>forests</a:t>
            </a:r>
            <a:r>
              <a:rPr lang="pt-BR">
                <a:latin typeface="Montserrat" panose="00000500000000000000" pitchFamily="2" charset="0"/>
              </a:rPr>
              <a:t>), que estão entre os algoritmos de aprendizado de máquina mais poderosos disponíveis atualmente.</a:t>
            </a:r>
          </a:p>
          <a:p>
            <a:pPr marL="285750" indent="-285750" algn="just">
              <a:lnSpc>
                <a:spcPct val="150000"/>
              </a:lnSpc>
              <a:buFont typeface="Wingdings" panose="05000000000000000000" pitchFamily="2" charset="2"/>
              <a:buChar char="§"/>
            </a:pPr>
            <a:r>
              <a:rPr lang="pt-BR">
                <a:latin typeface="Montserrat" panose="00000500000000000000" pitchFamily="2" charset="0"/>
              </a:rPr>
              <a:t>Nesta aula, começaremos discutindo como </a:t>
            </a:r>
            <a:r>
              <a:rPr lang="pt-BR" b="1">
                <a:latin typeface="Montserrat" panose="00000500000000000000" pitchFamily="2" charset="0"/>
              </a:rPr>
              <a:t>treinar,</a:t>
            </a:r>
            <a:r>
              <a:rPr lang="pt-BR">
                <a:latin typeface="Montserrat" panose="00000500000000000000" pitchFamily="2" charset="0"/>
              </a:rPr>
              <a:t> </a:t>
            </a:r>
            <a:r>
              <a:rPr lang="pt-BR" b="1">
                <a:latin typeface="Montserrat" panose="00000500000000000000" pitchFamily="2" charset="0"/>
              </a:rPr>
              <a:t>visualizar</a:t>
            </a:r>
            <a:r>
              <a:rPr lang="pt-BR">
                <a:latin typeface="Montserrat" panose="00000500000000000000" pitchFamily="2" charset="0"/>
              </a:rPr>
              <a:t> e </a:t>
            </a:r>
            <a:r>
              <a:rPr lang="pt-BR" b="1">
                <a:latin typeface="Montserrat" panose="00000500000000000000" pitchFamily="2" charset="0"/>
              </a:rPr>
              <a:t>fazer previsões</a:t>
            </a:r>
            <a:r>
              <a:rPr lang="pt-BR">
                <a:latin typeface="Montserrat" panose="00000500000000000000" pitchFamily="2" charset="0"/>
              </a:rPr>
              <a:t> com árvores de decisão. Em seguida, abordaremos o algoritmo de treinamento </a:t>
            </a:r>
            <a:r>
              <a:rPr lang="pt-BR" b="1">
                <a:latin typeface="Montserrat" panose="00000500000000000000" pitchFamily="2" charset="0"/>
              </a:rPr>
              <a:t>CART </a:t>
            </a:r>
            <a:r>
              <a:rPr lang="pt-BR">
                <a:latin typeface="Montserrat" panose="00000500000000000000" pitchFamily="2" charset="0"/>
              </a:rPr>
              <a:t>utilizado pelo </a:t>
            </a:r>
            <a:r>
              <a:rPr lang="pt-BR" b="1" err="1">
                <a:latin typeface="Montserrat" panose="00000500000000000000" pitchFamily="2" charset="0"/>
              </a:rPr>
              <a:t>Scikit-Learn</a:t>
            </a:r>
            <a:r>
              <a:rPr lang="pt-BR">
                <a:latin typeface="Montserrat" panose="00000500000000000000" pitchFamily="2" charset="0"/>
              </a:rPr>
              <a:t> e exploraremos como regularizar árvores e utilizá-las em tarefas de regressão. Por fim, discutiremos algumas das limitações das árvores de decisão.</a:t>
            </a:r>
          </a:p>
        </p:txBody>
      </p:sp>
    </p:spTree>
    <p:extLst>
      <p:ext uri="{BB962C8B-B14F-4D97-AF65-F5344CB8AC3E}">
        <p14:creationId xmlns:p14="http://schemas.microsoft.com/office/powerpoint/2010/main" val="1558492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7A2C2-D05C-0B3D-C14E-D4DADD264CA1}"/>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FA9521B1-DDA2-BC56-695C-47156511F179}"/>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9554177F-11FC-5E83-476C-850004A36160}"/>
              </a:ext>
            </a:extLst>
          </p:cNvPr>
          <p:cNvSpPr txBox="1">
            <a:spLocks/>
          </p:cNvSpPr>
          <p:nvPr/>
        </p:nvSpPr>
        <p:spPr>
          <a:xfrm>
            <a:off x="1559181" y="231362"/>
            <a:ext cx="453681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Árvores de Decisão</a:t>
            </a:r>
            <a:endParaRPr lang="pt-BR">
              <a:solidFill>
                <a:schemeClr val="bg1"/>
              </a:solidFill>
            </a:endParaRPr>
          </a:p>
        </p:txBody>
      </p:sp>
      <p:sp>
        <p:nvSpPr>
          <p:cNvPr id="6" name="CaixaDeTexto 5">
            <a:extLst>
              <a:ext uri="{FF2B5EF4-FFF2-40B4-BE49-F238E27FC236}">
                <a16:creationId xmlns:a16="http://schemas.microsoft.com/office/drawing/2014/main" id="{47C3BDD5-7177-8F49-9E61-D0CA2191C697}"/>
              </a:ext>
            </a:extLst>
          </p:cNvPr>
          <p:cNvSpPr txBox="1"/>
          <p:nvPr/>
        </p:nvSpPr>
        <p:spPr>
          <a:xfrm>
            <a:off x="393290" y="1326476"/>
            <a:ext cx="11120284" cy="881844"/>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Para entender árvores de decisão, vamos construir uma e observar como ela faz previsões. O código a seguir treina um </a:t>
            </a:r>
            <a:r>
              <a:rPr lang="pt-BR" b="1" err="1">
                <a:latin typeface="Montserrat" panose="00000500000000000000" pitchFamily="2" charset="0"/>
              </a:rPr>
              <a:t>DecisionTreeClassifier</a:t>
            </a:r>
            <a:r>
              <a:rPr lang="pt-BR">
                <a:latin typeface="Montserrat" panose="00000500000000000000" pitchFamily="2" charset="0"/>
              </a:rPr>
              <a:t> no conjunto de dados </a:t>
            </a:r>
            <a:r>
              <a:rPr lang="pt-BR" i="1">
                <a:latin typeface="Montserrat" panose="00000500000000000000" pitchFamily="2" charset="0"/>
              </a:rPr>
              <a:t>íris.</a:t>
            </a:r>
            <a:endParaRPr lang="pt-BR">
              <a:latin typeface="Montserrat" panose="00000500000000000000" pitchFamily="2" charset="0"/>
            </a:endParaRPr>
          </a:p>
        </p:txBody>
      </p:sp>
      <p:pic>
        <p:nvPicPr>
          <p:cNvPr id="4" name="Imagem 3" descr="Interface gráfica do usuário, Texto, Aplicativo&#10;&#10;O conteúdo gerado por IA pode estar incorreto.">
            <a:extLst>
              <a:ext uri="{FF2B5EF4-FFF2-40B4-BE49-F238E27FC236}">
                <a16:creationId xmlns:a16="http://schemas.microsoft.com/office/drawing/2014/main" id="{300BB910-BFC5-93A0-CB02-BA170659E949}"/>
              </a:ext>
            </a:extLst>
          </p:cNvPr>
          <p:cNvPicPr>
            <a:picLocks noChangeAspect="1"/>
          </p:cNvPicPr>
          <p:nvPr/>
        </p:nvPicPr>
        <p:blipFill>
          <a:blip r:embed="rId2"/>
          <a:stretch>
            <a:fillRect/>
          </a:stretch>
        </p:blipFill>
        <p:spPr>
          <a:xfrm>
            <a:off x="287964" y="2524439"/>
            <a:ext cx="6344535" cy="1962424"/>
          </a:xfrm>
          <a:prstGeom prst="rect">
            <a:avLst/>
          </a:prstGeom>
        </p:spPr>
      </p:pic>
      <p:sp>
        <p:nvSpPr>
          <p:cNvPr id="7" name="CaixaDeTexto 6">
            <a:extLst>
              <a:ext uri="{FF2B5EF4-FFF2-40B4-BE49-F238E27FC236}">
                <a16:creationId xmlns:a16="http://schemas.microsoft.com/office/drawing/2014/main" id="{D7903BA9-865B-048B-F10A-872D2A4A0738}"/>
              </a:ext>
            </a:extLst>
          </p:cNvPr>
          <p:cNvSpPr txBox="1"/>
          <p:nvPr/>
        </p:nvSpPr>
        <p:spPr>
          <a:xfrm>
            <a:off x="6267695" y="2404906"/>
            <a:ext cx="5636341" cy="1712841"/>
          </a:xfrm>
          <a:prstGeom prst="rect">
            <a:avLst/>
          </a:prstGeom>
          <a:noFill/>
        </p:spPr>
        <p:txBody>
          <a:bodyPr wrap="square">
            <a:spAutoFit/>
          </a:bodyPr>
          <a:lstStyle/>
          <a:p>
            <a:pPr algn="just">
              <a:lnSpc>
                <a:spcPct val="150000"/>
              </a:lnSpc>
            </a:pPr>
            <a:r>
              <a:rPr lang="pt-BR">
                <a:latin typeface="Montserrat" panose="00000500000000000000" pitchFamily="2" charset="0"/>
              </a:rPr>
              <a:t>Você pode visualizar a árvore de decisão treinada usando primeiro a função </a:t>
            </a:r>
            <a:r>
              <a:rPr lang="pt-BR" b="1" err="1">
                <a:latin typeface="Montserrat" panose="00000500000000000000" pitchFamily="2" charset="0"/>
              </a:rPr>
              <a:t>export_graphviz</a:t>
            </a:r>
            <a:r>
              <a:rPr lang="pt-BR" b="1">
                <a:latin typeface="Montserrat" panose="00000500000000000000" pitchFamily="2" charset="0"/>
              </a:rPr>
              <a:t>()</a:t>
            </a:r>
            <a:r>
              <a:rPr lang="pt-BR">
                <a:latin typeface="Montserrat" panose="00000500000000000000" pitchFamily="2" charset="0"/>
              </a:rPr>
              <a:t> para gerar um arquivo de definição de gráfico chamado </a:t>
            </a:r>
            <a:r>
              <a:rPr lang="pt-BR" i="1">
                <a:latin typeface="Montserrat" panose="00000500000000000000" pitchFamily="2" charset="0"/>
              </a:rPr>
              <a:t>iris_tree.dot:</a:t>
            </a:r>
            <a:endParaRPr lang="pt-BR"/>
          </a:p>
        </p:txBody>
      </p:sp>
      <p:pic>
        <p:nvPicPr>
          <p:cNvPr id="10" name="Imagem 9" descr="Interface gráfica do usuário, Texto&#10;&#10;O conteúdo gerado por IA pode estar incorreto.">
            <a:extLst>
              <a:ext uri="{FF2B5EF4-FFF2-40B4-BE49-F238E27FC236}">
                <a16:creationId xmlns:a16="http://schemas.microsoft.com/office/drawing/2014/main" id="{B4D00632-DA70-EFF8-5B50-5DB1BB5E761A}"/>
              </a:ext>
            </a:extLst>
          </p:cNvPr>
          <p:cNvPicPr>
            <a:picLocks noChangeAspect="1"/>
          </p:cNvPicPr>
          <p:nvPr/>
        </p:nvPicPr>
        <p:blipFill>
          <a:blip r:embed="rId3"/>
          <a:stretch>
            <a:fillRect/>
          </a:stretch>
        </p:blipFill>
        <p:spPr>
          <a:xfrm>
            <a:off x="3703489" y="4733629"/>
            <a:ext cx="5382376" cy="2124371"/>
          </a:xfrm>
          <a:prstGeom prst="rect">
            <a:avLst/>
          </a:prstGeom>
        </p:spPr>
      </p:pic>
    </p:spTree>
    <p:extLst>
      <p:ext uri="{BB962C8B-B14F-4D97-AF65-F5344CB8AC3E}">
        <p14:creationId xmlns:p14="http://schemas.microsoft.com/office/powerpoint/2010/main" val="3508282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EACB7-B43E-8F2B-125A-E15911B9D3F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E9DA500-8DEC-8FCC-51D5-682CC316DAB9}"/>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10900E16-23D2-1632-70D0-55CBF14341DC}"/>
              </a:ext>
            </a:extLst>
          </p:cNvPr>
          <p:cNvSpPr txBox="1">
            <a:spLocks/>
          </p:cNvSpPr>
          <p:nvPr/>
        </p:nvSpPr>
        <p:spPr>
          <a:xfrm>
            <a:off x="1559181" y="231362"/>
            <a:ext cx="453681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Árvores de Decisão</a:t>
            </a:r>
            <a:endParaRPr lang="pt-BR">
              <a:solidFill>
                <a:schemeClr val="bg1"/>
              </a:solidFill>
            </a:endParaRPr>
          </a:p>
        </p:txBody>
      </p:sp>
      <p:sp>
        <p:nvSpPr>
          <p:cNvPr id="6" name="CaixaDeTexto 5">
            <a:extLst>
              <a:ext uri="{FF2B5EF4-FFF2-40B4-BE49-F238E27FC236}">
                <a16:creationId xmlns:a16="http://schemas.microsoft.com/office/drawing/2014/main" id="{DD33FBB0-35DE-2AE5-3D36-E4D8CE6EFAEA}"/>
              </a:ext>
            </a:extLst>
          </p:cNvPr>
          <p:cNvSpPr txBox="1"/>
          <p:nvPr/>
        </p:nvSpPr>
        <p:spPr>
          <a:xfrm>
            <a:off x="393290" y="1328842"/>
            <a:ext cx="11120284" cy="881844"/>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Em seguida, você pode usar </a:t>
            </a:r>
            <a:r>
              <a:rPr lang="pt-BR" b="1" err="1">
                <a:latin typeface="Montserrat" panose="00000500000000000000" pitchFamily="2" charset="0"/>
              </a:rPr>
              <a:t>graphviz.Source.from_file</a:t>
            </a:r>
            <a:r>
              <a:rPr lang="pt-BR" b="1">
                <a:latin typeface="Montserrat" panose="00000500000000000000" pitchFamily="2" charset="0"/>
              </a:rPr>
              <a:t>()</a:t>
            </a:r>
            <a:r>
              <a:rPr lang="pt-BR">
                <a:latin typeface="Montserrat" panose="00000500000000000000" pitchFamily="2" charset="0"/>
              </a:rPr>
              <a:t> para carregar e exibir o arquivo em um notebook </a:t>
            </a:r>
            <a:r>
              <a:rPr lang="pt-BR" err="1">
                <a:latin typeface="Montserrat" panose="00000500000000000000" pitchFamily="2" charset="0"/>
              </a:rPr>
              <a:t>Jupyter</a:t>
            </a:r>
            <a:r>
              <a:rPr lang="pt-BR">
                <a:latin typeface="Montserrat" panose="00000500000000000000" pitchFamily="2" charset="0"/>
              </a:rPr>
              <a:t>:</a:t>
            </a:r>
          </a:p>
        </p:txBody>
      </p:sp>
      <p:pic>
        <p:nvPicPr>
          <p:cNvPr id="5" name="Imagem 4" descr="Texto&#10;&#10;O conteúdo gerado por IA pode estar incorreto.">
            <a:extLst>
              <a:ext uri="{FF2B5EF4-FFF2-40B4-BE49-F238E27FC236}">
                <a16:creationId xmlns:a16="http://schemas.microsoft.com/office/drawing/2014/main" id="{B23EA4F1-9119-3ABD-E652-2088204F4B6B}"/>
              </a:ext>
            </a:extLst>
          </p:cNvPr>
          <p:cNvPicPr>
            <a:picLocks noChangeAspect="1"/>
          </p:cNvPicPr>
          <p:nvPr/>
        </p:nvPicPr>
        <p:blipFill>
          <a:blip r:embed="rId2"/>
          <a:stretch>
            <a:fillRect/>
          </a:stretch>
        </p:blipFill>
        <p:spPr>
          <a:xfrm>
            <a:off x="3952308" y="2529171"/>
            <a:ext cx="3825268" cy="881844"/>
          </a:xfrm>
          <a:prstGeom prst="rect">
            <a:avLst/>
          </a:prstGeom>
        </p:spPr>
      </p:pic>
      <p:sp>
        <p:nvSpPr>
          <p:cNvPr id="12" name="CaixaDeTexto 11">
            <a:extLst>
              <a:ext uri="{FF2B5EF4-FFF2-40B4-BE49-F238E27FC236}">
                <a16:creationId xmlns:a16="http://schemas.microsoft.com/office/drawing/2014/main" id="{6AEC3EFB-6429-CC07-AA9D-DE1392FC80A5}"/>
              </a:ext>
            </a:extLst>
          </p:cNvPr>
          <p:cNvSpPr txBox="1"/>
          <p:nvPr/>
        </p:nvSpPr>
        <p:spPr>
          <a:xfrm>
            <a:off x="535858" y="4186291"/>
            <a:ext cx="11120284" cy="461024"/>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Sua primeira árvore de decisão será parecida com a figura a seguir: </a:t>
            </a:r>
          </a:p>
        </p:txBody>
      </p:sp>
    </p:spTree>
    <p:extLst>
      <p:ext uri="{BB962C8B-B14F-4D97-AF65-F5344CB8AC3E}">
        <p14:creationId xmlns:p14="http://schemas.microsoft.com/office/powerpoint/2010/main" val="1422368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FF4D8-5D68-AF88-51DE-387CFDAED6A5}"/>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DE845500-20D3-3CDE-9CC2-AAB74C189E0D}"/>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1A72BF33-7EFE-1D9C-51E7-518CBE0CDF99}"/>
              </a:ext>
            </a:extLst>
          </p:cNvPr>
          <p:cNvSpPr txBox="1">
            <a:spLocks/>
          </p:cNvSpPr>
          <p:nvPr/>
        </p:nvSpPr>
        <p:spPr>
          <a:xfrm>
            <a:off x="1559181" y="231362"/>
            <a:ext cx="453681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Árvores de Decisão</a:t>
            </a:r>
            <a:endParaRPr lang="pt-BR">
              <a:solidFill>
                <a:schemeClr val="bg1"/>
              </a:solidFill>
            </a:endParaRPr>
          </a:p>
        </p:txBody>
      </p:sp>
      <p:pic>
        <p:nvPicPr>
          <p:cNvPr id="4" name="Imagem 3" descr="Diagrama&#10;&#10;O conteúdo gerado por IA pode estar incorreto.">
            <a:extLst>
              <a:ext uri="{FF2B5EF4-FFF2-40B4-BE49-F238E27FC236}">
                <a16:creationId xmlns:a16="http://schemas.microsoft.com/office/drawing/2014/main" id="{71AE8C13-5A95-15A0-3F26-B3104500666D}"/>
              </a:ext>
            </a:extLst>
          </p:cNvPr>
          <p:cNvPicPr>
            <a:picLocks noChangeAspect="1"/>
          </p:cNvPicPr>
          <p:nvPr/>
        </p:nvPicPr>
        <p:blipFill>
          <a:blip r:embed="rId2"/>
          <a:stretch>
            <a:fillRect/>
          </a:stretch>
        </p:blipFill>
        <p:spPr>
          <a:xfrm>
            <a:off x="2676047" y="1227373"/>
            <a:ext cx="6839905" cy="4620270"/>
          </a:xfrm>
          <a:prstGeom prst="rect">
            <a:avLst/>
          </a:prstGeom>
        </p:spPr>
      </p:pic>
    </p:spTree>
    <p:extLst>
      <p:ext uri="{BB962C8B-B14F-4D97-AF65-F5344CB8AC3E}">
        <p14:creationId xmlns:p14="http://schemas.microsoft.com/office/powerpoint/2010/main" val="301327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78A45-F164-E71E-C865-4AEB987F3A4D}"/>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A97396E-2F1A-66E0-6567-8C2DAA5A999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D292873-9FDA-1C57-2E6C-FE6DED48FE4B}"/>
              </a:ext>
            </a:extLst>
          </p:cNvPr>
          <p:cNvSpPr txBox="1">
            <a:spLocks/>
          </p:cNvSpPr>
          <p:nvPr/>
        </p:nvSpPr>
        <p:spPr>
          <a:xfrm>
            <a:off x="1559181" y="231362"/>
            <a:ext cx="4442242"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Fazendo Previsões</a:t>
            </a:r>
          </a:p>
          <a:p>
            <a:pPr algn="ctr"/>
            <a:endParaRPr lang="pt-BR">
              <a:solidFill>
                <a:schemeClr val="bg1"/>
              </a:solidFill>
            </a:endParaRPr>
          </a:p>
        </p:txBody>
      </p:sp>
      <p:sp>
        <p:nvSpPr>
          <p:cNvPr id="9" name="CaixaDeTexto 8">
            <a:extLst>
              <a:ext uri="{FF2B5EF4-FFF2-40B4-BE49-F238E27FC236}">
                <a16:creationId xmlns:a16="http://schemas.microsoft.com/office/drawing/2014/main" id="{4DFEA765-5EE4-43B8-A9FB-2C33DFB7CF9F}"/>
              </a:ext>
            </a:extLst>
          </p:cNvPr>
          <p:cNvSpPr txBox="1"/>
          <p:nvPr/>
        </p:nvSpPr>
        <p:spPr>
          <a:xfrm>
            <a:off x="776748" y="1700768"/>
            <a:ext cx="10786815"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Vamos ver como a árvore representada na Figura 6-1 faz previsões. Suponha que você encontre uma flor </a:t>
            </a:r>
            <a:r>
              <a:rPr lang="pt-BR" i="1" err="1">
                <a:latin typeface="Montserrat" panose="00000500000000000000" pitchFamily="2" charset="0"/>
              </a:rPr>
              <a:t>iris</a:t>
            </a:r>
            <a:r>
              <a:rPr lang="pt-BR">
                <a:latin typeface="Montserrat" panose="00000500000000000000" pitchFamily="2" charset="0"/>
              </a:rPr>
              <a:t> e queira classificá-la com base em suas pétalas. Você começa no nó raiz (profundidade 0, no topo): esse nó pergunta se o comprimento da pétala da flor é menor que 2,45 cm. Se for, você desce para o nó filho esquerdo da raiz (profundidade 1, à esquerda). Nesse caso, trata-se de um nó folha (ou seja, não possui nós filhos), então não faz mais perguntas: basta observar a classe prevista para esse nó, e a árvore de decisão prevê que sua flor é uma </a:t>
            </a:r>
            <a:r>
              <a:rPr lang="pt-BR" b="1">
                <a:latin typeface="Montserrat" panose="00000500000000000000" pitchFamily="2" charset="0"/>
              </a:rPr>
              <a:t>Iris </a:t>
            </a:r>
            <a:r>
              <a:rPr lang="pt-BR" b="1" err="1">
                <a:latin typeface="Montserrat" panose="00000500000000000000" pitchFamily="2" charset="0"/>
              </a:rPr>
              <a:t>setosa</a:t>
            </a:r>
            <a:r>
              <a:rPr lang="pt-BR">
                <a:latin typeface="Montserrat" panose="00000500000000000000" pitchFamily="2" charset="0"/>
              </a:rPr>
              <a:t> (classe = </a:t>
            </a:r>
            <a:r>
              <a:rPr lang="pt-BR" err="1">
                <a:latin typeface="Montserrat" panose="00000500000000000000" pitchFamily="2" charset="0"/>
              </a:rPr>
              <a:t>setosa</a:t>
            </a:r>
            <a:r>
              <a:rPr lang="pt-BR">
                <a:latin typeface="Montserrat" panose="00000500000000000000" pitchFamily="2" charset="0"/>
              </a:rPr>
              <a:t>).</a:t>
            </a:r>
          </a:p>
        </p:txBody>
      </p:sp>
    </p:spTree>
    <p:extLst>
      <p:ext uri="{BB962C8B-B14F-4D97-AF65-F5344CB8AC3E}">
        <p14:creationId xmlns:p14="http://schemas.microsoft.com/office/powerpoint/2010/main" val="3426743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5474D-5477-E369-B5C7-1D0D29A87C92}"/>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C3CA1C84-F91A-D8AC-7E92-933A87552B4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C5A6AE35-1052-E3F9-93DE-271C39556839}"/>
              </a:ext>
            </a:extLst>
          </p:cNvPr>
          <p:cNvSpPr txBox="1">
            <a:spLocks/>
          </p:cNvSpPr>
          <p:nvPr/>
        </p:nvSpPr>
        <p:spPr>
          <a:xfrm>
            <a:off x="1559181" y="231362"/>
            <a:ext cx="4442242"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Fazendo Previsões</a:t>
            </a:r>
          </a:p>
          <a:p>
            <a:pPr algn="ctr"/>
            <a:endParaRPr lang="pt-BR">
              <a:solidFill>
                <a:schemeClr val="bg1"/>
              </a:solidFill>
            </a:endParaRPr>
          </a:p>
        </p:txBody>
      </p:sp>
      <p:sp>
        <p:nvSpPr>
          <p:cNvPr id="9" name="CaixaDeTexto 8">
            <a:extLst>
              <a:ext uri="{FF2B5EF4-FFF2-40B4-BE49-F238E27FC236}">
                <a16:creationId xmlns:a16="http://schemas.microsoft.com/office/drawing/2014/main" id="{02077F04-FD50-CADA-9B3C-4719AB5B40A6}"/>
              </a:ext>
            </a:extLst>
          </p:cNvPr>
          <p:cNvSpPr txBox="1"/>
          <p:nvPr/>
        </p:nvSpPr>
        <p:spPr>
          <a:xfrm>
            <a:off x="664446" y="1610521"/>
            <a:ext cx="10446834"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Agora, suponha que você encontre outra flor, e desta vez o comprimento da pétala seja maior que 2,45 cm. Você novamente começa no nó raiz, mas agora desce para o nó filho direito (profundidade 1, à direita). Este não é um nó folha, mas um nó de divisão, então ele faz outra pergunta: a largura da pétala é menor que 1,75 cm? Se for, sua flor provavelmente é uma </a:t>
            </a:r>
            <a:r>
              <a:rPr lang="pt-BR" b="1">
                <a:latin typeface="Montserrat" panose="00000500000000000000" pitchFamily="2" charset="0"/>
              </a:rPr>
              <a:t>Iris versicolor</a:t>
            </a:r>
            <a:r>
              <a:rPr lang="pt-BR">
                <a:latin typeface="Montserrat" panose="00000500000000000000" pitchFamily="2" charset="0"/>
              </a:rPr>
              <a:t> (profundidade 2, à esquerda). Caso contrário, é provavelmente uma </a:t>
            </a:r>
            <a:r>
              <a:rPr lang="pt-BR" b="1">
                <a:latin typeface="Montserrat" panose="00000500000000000000" pitchFamily="2" charset="0"/>
              </a:rPr>
              <a:t>Iris </a:t>
            </a:r>
            <a:r>
              <a:rPr lang="pt-BR" b="1" err="1">
                <a:latin typeface="Montserrat" panose="00000500000000000000" pitchFamily="2" charset="0"/>
              </a:rPr>
              <a:t>virginica</a:t>
            </a:r>
            <a:r>
              <a:rPr lang="pt-BR">
                <a:latin typeface="Montserrat" panose="00000500000000000000" pitchFamily="2" charset="0"/>
              </a:rPr>
              <a:t> (profundidade 2, à direita). É realmente simples assim.</a:t>
            </a:r>
          </a:p>
        </p:txBody>
      </p:sp>
    </p:spTree>
    <p:extLst>
      <p:ext uri="{BB962C8B-B14F-4D97-AF65-F5344CB8AC3E}">
        <p14:creationId xmlns:p14="http://schemas.microsoft.com/office/powerpoint/2010/main" val="2273056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9D543-7BBD-FCA8-9417-9F7620D56822}"/>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CDDA2A8-0F74-5B6A-6EC2-F9002990C199}"/>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89906D87-B66C-AB42-7E01-D67D1B5CF6CE}"/>
              </a:ext>
            </a:extLst>
          </p:cNvPr>
          <p:cNvSpPr txBox="1">
            <a:spLocks/>
          </p:cNvSpPr>
          <p:nvPr/>
        </p:nvSpPr>
        <p:spPr>
          <a:xfrm>
            <a:off x="1559181" y="231362"/>
            <a:ext cx="4442242"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Fazendo Previsões</a:t>
            </a:r>
          </a:p>
          <a:p>
            <a:pPr algn="ctr"/>
            <a:endParaRPr lang="pt-BR">
              <a:solidFill>
                <a:schemeClr val="bg1"/>
              </a:solidFill>
            </a:endParaRPr>
          </a:p>
        </p:txBody>
      </p:sp>
      <p:sp>
        <p:nvSpPr>
          <p:cNvPr id="9" name="CaixaDeTexto 8">
            <a:extLst>
              <a:ext uri="{FF2B5EF4-FFF2-40B4-BE49-F238E27FC236}">
                <a16:creationId xmlns:a16="http://schemas.microsoft.com/office/drawing/2014/main" id="{719DD1F8-03DC-44A2-4E71-BA924FDD5DE0}"/>
              </a:ext>
            </a:extLst>
          </p:cNvPr>
          <p:cNvSpPr txBox="1"/>
          <p:nvPr/>
        </p:nvSpPr>
        <p:spPr>
          <a:xfrm>
            <a:off x="363794" y="1410996"/>
            <a:ext cx="11700386" cy="420050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O atributo </a:t>
            </a:r>
            <a:r>
              <a:rPr lang="pt-BR" b="1">
                <a:latin typeface="Montserrat" panose="00000500000000000000" pitchFamily="2" charset="0"/>
              </a:rPr>
              <a:t>sample</a:t>
            </a:r>
            <a:r>
              <a:rPr lang="pt-BR">
                <a:latin typeface="Montserrat" panose="00000500000000000000" pitchFamily="2" charset="0"/>
              </a:rPr>
              <a:t> de um nó conta quantas instâncias de treinamento se aplicam a ele. Por exemplo, </a:t>
            </a:r>
            <a:r>
              <a:rPr lang="pt-BR" b="1">
                <a:latin typeface="Montserrat" panose="00000500000000000000" pitchFamily="2" charset="0"/>
              </a:rPr>
              <a:t>100</a:t>
            </a:r>
            <a:r>
              <a:rPr lang="pt-BR">
                <a:latin typeface="Montserrat" panose="00000500000000000000" pitchFamily="2" charset="0"/>
              </a:rPr>
              <a:t> instâncias de treinamento têm comprimento de pétala maior que </a:t>
            </a:r>
            <a:r>
              <a:rPr lang="pt-BR" b="1">
                <a:latin typeface="Montserrat" panose="00000500000000000000" pitchFamily="2" charset="0"/>
              </a:rPr>
              <a:t>2,45 </a:t>
            </a:r>
            <a:r>
              <a:rPr lang="pt-BR">
                <a:latin typeface="Montserrat" panose="00000500000000000000" pitchFamily="2" charset="0"/>
              </a:rPr>
              <a:t>cm (profundidade 1, à direita), e dessas </a:t>
            </a:r>
            <a:r>
              <a:rPr lang="pt-BR" b="1">
                <a:latin typeface="Montserrat" panose="00000500000000000000" pitchFamily="2" charset="0"/>
              </a:rPr>
              <a:t>100, 54 </a:t>
            </a:r>
            <a:r>
              <a:rPr lang="pt-BR">
                <a:latin typeface="Montserrat" panose="00000500000000000000" pitchFamily="2" charset="0"/>
              </a:rPr>
              <a:t>têm largura de pétala menor que 1,75 cm (profundidade 2, à esquerda). </a:t>
            </a:r>
          </a:p>
          <a:p>
            <a:pPr marL="285750" indent="-285750">
              <a:lnSpc>
                <a:spcPct val="150000"/>
              </a:lnSpc>
              <a:buFont typeface="Wingdings" panose="05000000000000000000" pitchFamily="2" charset="2"/>
              <a:buChar char="§"/>
            </a:pPr>
            <a:endParaRPr lang="pt-BR">
              <a:latin typeface="Montserrat" panose="00000500000000000000" pitchFamily="2" charset="0"/>
            </a:endParaRPr>
          </a:p>
          <a:p>
            <a:pPr marL="285750" indent="-285750">
              <a:lnSpc>
                <a:spcPct val="150000"/>
              </a:lnSpc>
              <a:buFont typeface="Wingdings" panose="05000000000000000000" pitchFamily="2" charset="2"/>
              <a:buChar char="§"/>
            </a:pPr>
            <a:r>
              <a:rPr lang="pt-BR">
                <a:latin typeface="Montserrat" panose="00000500000000000000" pitchFamily="2" charset="0"/>
              </a:rPr>
              <a:t>O atributo </a:t>
            </a:r>
            <a:r>
              <a:rPr lang="pt-BR" b="1" err="1">
                <a:latin typeface="Montserrat" panose="00000500000000000000" pitchFamily="2" charset="0"/>
              </a:rPr>
              <a:t>value</a:t>
            </a:r>
            <a:r>
              <a:rPr lang="pt-BR">
                <a:latin typeface="Montserrat" panose="00000500000000000000" pitchFamily="2" charset="0"/>
              </a:rPr>
              <a:t> de um nó indica quantas instâncias de treinamento de cada classe se aplicam a ele: por exemplo, o nó inferior direito se aplica a 0 </a:t>
            </a:r>
            <a:r>
              <a:rPr lang="pt-BR" b="1">
                <a:latin typeface="Montserrat" panose="00000500000000000000" pitchFamily="2" charset="0"/>
              </a:rPr>
              <a:t>Iris </a:t>
            </a:r>
            <a:r>
              <a:rPr lang="pt-BR" b="1" err="1">
                <a:latin typeface="Montserrat" panose="00000500000000000000" pitchFamily="2" charset="0"/>
              </a:rPr>
              <a:t>setosa</a:t>
            </a:r>
            <a:r>
              <a:rPr lang="pt-BR">
                <a:latin typeface="Montserrat" panose="00000500000000000000" pitchFamily="2" charset="0"/>
              </a:rPr>
              <a:t>, 1 </a:t>
            </a:r>
            <a:r>
              <a:rPr lang="pt-BR" b="1">
                <a:latin typeface="Montserrat" panose="00000500000000000000" pitchFamily="2" charset="0"/>
              </a:rPr>
              <a:t>Iris versicolor</a:t>
            </a:r>
            <a:r>
              <a:rPr lang="pt-BR">
                <a:latin typeface="Montserrat" panose="00000500000000000000" pitchFamily="2" charset="0"/>
              </a:rPr>
              <a:t> e 45 </a:t>
            </a:r>
            <a:r>
              <a:rPr lang="pt-BR" b="1">
                <a:latin typeface="Montserrat" panose="00000500000000000000" pitchFamily="2" charset="0"/>
              </a:rPr>
              <a:t>Iris </a:t>
            </a:r>
            <a:r>
              <a:rPr lang="pt-BR" b="1" err="1">
                <a:latin typeface="Montserrat" panose="00000500000000000000" pitchFamily="2" charset="0"/>
              </a:rPr>
              <a:t>virginica</a:t>
            </a:r>
            <a:r>
              <a:rPr lang="pt-BR">
                <a:latin typeface="Montserrat" panose="00000500000000000000" pitchFamily="2" charset="0"/>
              </a:rPr>
              <a:t>. </a:t>
            </a:r>
          </a:p>
          <a:p>
            <a:pPr marL="285750" indent="-285750">
              <a:lnSpc>
                <a:spcPct val="150000"/>
              </a:lnSpc>
              <a:buFont typeface="Wingdings" panose="05000000000000000000" pitchFamily="2" charset="2"/>
              <a:buChar char="§"/>
            </a:pPr>
            <a:endParaRPr lang="pt-BR">
              <a:latin typeface="Montserrat" panose="00000500000000000000" pitchFamily="2" charset="0"/>
            </a:endParaRPr>
          </a:p>
          <a:p>
            <a:pPr marL="285750" indent="-285750">
              <a:lnSpc>
                <a:spcPct val="150000"/>
              </a:lnSpc>
              <a:buFont typeface="Wingdings" panose="05000000000000000000" pitchFamily="2" charset="2"/>
              <a:buChar char="§"/>
            </a:pPr>
            <a:r>
              <a:rPr lang="pt-BR">
                <a:latin typeface="Montserrat" panose="00000500000000000000" pitchFamily="2" charset="0"/>
              </a:rPr>
              <a:t>O atributo </a:t>
            </a:r>
            <a:r>
              <a:rPr lang="pt-BR" b="1" err="1">
                <a:latin typeface="Montserrat" panose="00000500000000000000" pitchFamily="2" charset="0"/>
              </a:rPr>
              <a:t>gini</a:t>
            </a:r>
            <a:r>
              <a:rPr lang="pt-BR">
                <a:latin typeface="Montserrat" panose="00000500000000000000" pitchFamily="2" charset="0"/>
              </a:rPr>
              <a:t> de um nó mede sua impureza de Gini: um nó é “puro” (</a:t>
            </a:r>
            <a:r>
              <a:rPr lang="pt-BR" err="1">
                <a:latin typeface="Montserrat" panose="00000500000000000000" pitchFamily="2" charset="0"/>
              </a:rPr>
              <a:t>gini</a:t>
            </a:r>
            <a:r>
              <a:rPr lang="pt-BR">
                <a:latin typeface="Montserrat" panose="00000500000000000000" pitchFamily="2" charset="0"/>
              </a:rPr>
              <a:t> = 0) se todas as instâncias de treinamento que se aplicam a ele pertencem à mesma classe</a:t>
            </a:r>
          </a:p>
        </p:txBody>
      </p:sp>
    </p:spTree>
    <p:extLst>
      <p:ext uri="{BB962C8B-B14F-4D97-AF65-F5344CB8AC3E}">
        <p14:creationId xmlns:p14="http://schemas.microsoft.com/office/powerpoint/2010/main" val="4123503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22C2D-3D59-629B-53FC-218CA1A2BBA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036139B-E6B5-1472-36CF-82E1B5FF7029}"/>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1EC7E002-E17E-1972-677D-D890B03EE43D}"/>
              </a:ext>
            </a:extLst>
          </p:cNvPr>
          <p:cNvSpPr txBox="1">
            <a:spLocks/>
          </p:cNvSpPr>
          <p:nvPr/>
        </p:nvSpPr>
        <p:spPr>
          <a:xfrm>
            <a:off x="1559181" y="231362"/>
            <a:ext cx="4442242"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Fazendo Previsões</a:t>
            </a:r>
          </a:p>
          <a:p>
            <a:pPr algn="ctr"/>
            <a:endParaRPr lang="pt-BR">
              <a:solidFill>
                <a:schemeClr val="bg1"/>
              </a:solidFill>
            </a:endParaRPr>
          </a:p>
        </p:txBody>
      </p:sp>
      <p:sp>
        <p:nvSpPr>
          <p:cNvPr id="9" name="CaixaDeTexto 8">
            <a:extLst>
              <a:ext uri="{FF2B5EF4-FFF2-40B4-BE49-F238E27FC236}">
                <a16:creationId xmlns:a16="http://schemas.microsoft.com/office/drawing/2014/main" id="{432A3D6F-B749-6FBA-9A71-B062BFDF5331}"/>
              </a:ext>
            </a:extLst>
          </p:cNvPr>
          <p:cNvSpPr txBox="1"/>
          <p:nvPr/>
        </p:nvSpPr>
        <p:spPr>
          <a:xfrm>
            <a:off x="287964" y="1720423"/>
            <a:ext cx="11700386" cy="336951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Por exemplo, como o nó da profundidade </a:t>
            </a:r>
            <a:r>
              <a:rPr lang="pt-BR" b="1">
                <a:latin typeface="Montserrat" panose="00000500000000000000" pitchFamily="2" charset="0"/>
              </a:rPr>
              <a:t>1</a:t>
            </a:r>
            <a:r>
              <a:rPr lang="pt-BR">
                <a:latin typeface="Montserrat" panose="00000500000000000000" pitchFamily="2" charset="0"/>
              </a:rPr>
              <a:t> à esquerda se aplica apenas às instâncias de </a:t>
            </a:r>
            <a:r>
              <a:rPr lang="pt-BR" b="1">
                <a:latin typeface="Montserrat" panose="00000500000000000000" pitchFamily="2" charset="0"/>
              </a:rPr>
              <a:t>Iris </a:t>
            </a:r>
            <a:r>
              <a:rPr lang="pt-BR" b="1" err="1">
                <a:latin typeface="Montserrat" panose="00000500000000000000" pitchFamily="2" charset="0"/>
              </a:rPr>
              <a:t>setosa</a:t>
            </a:r>
            <a:r>
              <a:rPr lang="pt-BR">
                <a:latin typeface="Montserrat" panose="00000500000000000000" pitchFamily="2" charset="0"/>
              </a:rPr>
              <a:t>, ele é puro e sua impureza de Gini é</a:t>
            </a:r>
            <a:r>
              <a:rPr lang="pt-BR" b="1">
                <a:latin typeface="Montserrat" panose="00000500000000000000" pitchFamily="2" charset="0"/>
              </a:rPr>
              <a:t> 0</a:t>
            </a:r>
            <a:r>
              <a:rPr lang="pt-BR">
                <a:latin typeface="Montserrat" panose="00000500000000000000" pitchFamily="2" charset="0"/>
              </a:rPr>
              <a:t>.</a:t>
            </a:r>
          </a:p>
          <a:p>
            <a:pPr marL="285750" indent="-285750">
              <a:lnSpc>
                <a:spcPct val="150000"/>
              </a:lnSpc>
              <a:buFont typeface="Wingdings" panose="05000000000000000000" pitchFamily="2" charset="2"/>
              <a:buChar char="§"/>
            </a:pPr>
            <a:endParaRPr lang="pt-BR">
              <a:latin typeface="Montserrat" panose="00000500000000000000" pitchFamily="2" charset="0"/>
            </a:endParaRPr>
          </a:p>
          <a:p>
            <a:pPr marL="285750" indent="-285750">
              <a:lnSpc>
                <a:spcPct val="150000"/>
              </a:lnSpc>
              <a:buFont typeface="Wingdings" panose="05000000000000000000" pitchFamily="2" charset="2"/>
              <a:buChar char="§"/>
            </a:pPr>
            <a:r>
              <a:rPr lang="pt-BR">
                <a:latin typeface="Montserrat" panose="00000500000000000000" pitchFamily="2" charset="0"/>
              </a:rPr>
              <a:t>A Equação a seguir mostra como o algoritmo de treinamento calcula a impureza de Gini </a:t>
            </a:r>
            <a:r>
              <a:rPr lang="pt-BR" b="1">
                <a:latin typeface="Montserrat" panose="00000500000000000000" pitchFamily="2" charset="0"/>
              </a:rPr>
              <a:t>𝐺ᵢ</a:t>
            </a:r>
            <a:r>
              <a:rPr lang="pt-BR">
                <a:latin typeface="Montserrat" panose="00000500000000000000" pitchFamily="2" charset="0"/>
              </a:rPr>
              <a:t> do 𝑖-</a:t>
            </a:r>
            <a:r>
              <a:rPr lang="pt-BR" err="1">
                <a:latin typeface="Montserrat" panose="00000500000000000000" pitchFamily="2" charset="0"/>
              </a:rPr>
              <a:t>ésimo</a:t>
            </a:r>
            <a:r>
              <a:rPr lang="pt-BR">
                <a:latin typeface="Montserrat" panose="00000500000000000000" pitchFamily="2" charset="0"/>
              </a:rPr>
              <a:t> nó. O nó da profundidade </a:t>
            </a:r>
            <a:r>
              <a:rPr lang="pt-BR" b="1">
                <a:latin typeface="Montserrat" panose="00000500000000000000" pitchFamily="2" charset="0"/>
              </a:rPr>
              <a:t>2</a:t>
            </a:r>
            <a:r>
              <a:rPr lang="pt-BR">
                <a:latin typeface="Montserrat" panose="00000500000000000000" pitchFamily="2" charset="0"/>
              </a:rPr>
              <a:t> à esquerda tem uma impureza de Gini igual a:</a:t>
            </a:r>
          </a:p>
          <a:p>
            <a:pPr>
              <a:lnSpc>
                <a:spcPct val="150000"/>
              </a:lnSpc>
            </a:pPr>
            <a:endParaRPr lang="pt-BR">
              <a:latin typeface="Montserrat" panose="00000500000000000000" pitchFamily="2" charset="0"/>
            </a:endParaRPr>
          </a:p>
          <a:p>
            <a:pPr>
              <a:lnSpc>
                <a:spcPct val="150000"/>
              </a:lnSpc>
            </a:pPr>
            <a:r>
              <a:rPr lang="pt-BR">
                <a:latin typeface="Montserrat" panose="00000500000000000000" pitchFamily="2" charset="0"/>
              </a:rPr>
              <a:t>                                                           𝐺ᵢ = 1 − (0/54)² − (49/54)² − (5/54)² ≈ 0,168</a:t>
            </a:r>
          </a:p>
          <a:p>
            <a:pPr marL="285750" indent="-285750">
              <a:lnSpc>
                <a:spcPct val="150000"/>
              </a:lnSpc>
              <a:buFont typeface="Wingdings" panose="05000000000000000000" pitchFamily="2" charset="2"/>
              <a:buChar char="§"/>
            </a:pPr>
            <a:endParaRPr lang="pt-BR">
              <a:latin typeface="Montserrat" panose="00000500000000000000" pitchFamily="2" charset="0"/>
            </a:endParaRPr>
          </a:p>
        </p:txBody>
      </p:sp>
      <p:pic>
        <p:nvPicPr>
          <p:cNvPr id="4" name="Imagem 3" descr="Uma imagem contendo objeto, relógio&#10;&#10;O conteúdo gerado por IA pode estar incorreto.">
            <a:extLst>
              <a:ext uri="{FF2B5EF4-FFF2-40B4-BE49-F238E27FC236}">
                <a16:creationId xmlns:a16="http://schemas.microsoft.com/office/drawing/2014/main" id="{14A0DBE2-A85D-10AA-584B-6398438C14CD}"/>
              </a:ext>
            </a:extLst>
          </p:cNvPr>
          <p:cNvPicPr>
            <a:picLocks noChangeAspect="1"/>
          </p:cNvPicPr>
          <p:nvPr/>
        </p:nvPicPr>
        <p:blipFill>
          <a:blip r:embed="rId3"/>
          <a:stretch>
            <a:fillRect/>
          </a:stretch>
        </p:blipFill>
        <p:spPr>
          <a:xfrm>
            <a:off x="856423" y="4742065"/>
            <a:ext cx="4311231" cy="1275277"/>
          </a:xfrm>
          <a:prstGeom prst="rect">
            <a:avLst/>
          </a:prstGeom>
        </p:spPr>
      </p:pic>
      <p:sp>
        <p:nvSpPr>
          <p:cNvPr id="6" name="CaixaDeTexto 5">
            <a:extLst>
              <a:ext uri="{FF2B5EF4-FFF2-40B4-BE49-F238E27FC236}">
                <a16:creationId xmlns:a16="http://schemas.microsoft.com/office/drawing/2014/main" id="{BE7F7E00-6001-11A5-0DC5-6E0BE7207630}"/>
              </a:ext>
            </a:extLst>
          </p:cNvPr>
          <p:cNvSpPr txBox="1"/>
          <p:nvPr/>
        </p:nvSpPr>
        <p:spPr>
          <a:xfrm>
            <a:off x="4939747" y="5089935"/>
            <a:ext cx="6395830" cy="1200329"/>
          </a:xfrm>
          <a:prstGeom prst="rect">
            <a:avLst/>
          </a:prstGeom>
          <a:noFill/>
        </p:spPr>
        <p:txBody>
          <a:bodyPr wrap="square">
            <a:spAutoFit/>
          </a:bodyPr>
          <a:lstStyle/>
          <a:p>
            <a:pPr>
              <a:buNone/>
            </a:pPr>
            <a:r>
              <a:rPr lang="pt-BR" b="1">
                <a:solidFill>
                  <a:srgbClr val="FF0000"/>
                </a:solidFill>
                <a:latin typeface="Montserrat" panose="00000500000000000000" pitchFamily="2" charset="0"/>
              </a:rPr>
              <a:t>𝑁𝑒𝑠𝑡𝑎 𝑒𝑞𝑢𝑎</a:t>
            </a:r>
            <a:r>
              <a:rPr lang="pt-BR" b="1" err="1">
                <a:solidFill>
                  <a:srgbClr val="FF0000"/>
                </a:solidFill>
                <a:latin typeface="Montserrat" panose="00000500000000000000" pitchFamily="2" charset="0"/>
              </a:rPr>
              <a:t>çã</a:t>
            </a:r>
            <a:r>
              <a:rPr lang="pt-BR" b="1">
                <a:solidFill>
                  <a:srgbClr val="FF0000"/>
                </a:solidFill>
                <a:latin typeface="Montserrat" panose="00000500000000000000" pitchFamily="2" charset="0"/>
              </a:rPr>
              <a:t>𝑜:</a:t>
            </a:r>
          </a:p>
          <a:p>
            <a:pPr>
              <a:buNone/>
            </a:pPr>
            <a:r>
              <a:rPr lang="pt-BR" b="1">
                <a:solidFill>
                  <a:srgbClr val="FF0000"/>
                </a:solidFill>
                <a:latin typeface="Montserrat" panose="00000500000000000000" pitchFamily="2" charset="0"/>
              </a:rPr>
              <a:t>• 𝐺ᵢ é a 𝑖𝑚𝑝𝑢𝑟𝑒𝑧𝑎 𝑑𝑒 𝐺𝑖𝑛𝑖 𝑑𝑜 𝑖-é𝑠𝑖𝑚𝑜 𝑛ó.</a:t>
            </a:r>
            <a:br>
              <a:rPr lang="pt-BR" b="1">
                <a:solidFill>
                  <a:srgbClr val="FF0000"/>
                </a:solidFill>
                <a:latin typeface="Montserrat" panose="00000500000000000000" pitchFamily="2" charset="0"/>
              </a:rPr>
            </a:br>
            <a:r>
              <a:rPr lang="pt-BR" b="1">
                <a:solidFill>
                  <a:srgbClr val="FF0000"/>
                </a:solidFill>
                <a:latin typeface="Montserrat" panose="00000500000000000000" pitchFamily="2" charset="0"/>
              </a:rPr>
              <a:t>• 𝑝ᵢ,ₖ é a 𝑝𝑟𝑜𝑝𝑜𝑟</a:t>
            </a:r>
            <a:r>
              <a:rPr lang="pt-BR" b="1" err="1">
                <a:solidFill>
                  <a:srgbClr val="FF0000"/>
                </a:solidFill>
                <a:latin typeface="Montserrat" panose="00000500000000000000" pitchFamily="2" charset="0"/>
              </a:rPr>
              <a:t>çã</a:t>
            </a:r>
            <a:r>
              <a:rPr lang="pt-BR" b="1">
                <a:solidFill>
                  <a:srgbClr val="FF0000"/>
                </a:solidFill>
                <a:latin typeface="Montserrat" panose="00000500000000000000" pitchFamily="2" charset="0"/>
              </a:rPr>
              <a:t>𝑜 𝑑𝑒 𝑖𝑛𝑠𝑡â𝑛𝑐𝑖𝑎𝑠 𝑑𝑎 𝑐𝑙𝑎𝑠𝑠𝑒 𝑘 𝑒𝑛𝑡𝑟𝑒 𝑎𝑠 𝑖𝑛𝑠𝑡â𝑛𝑐𝑖𝑎𝑠 𝑑𝑒 𝑡𝑟𝑒𝑖𝑛𝑎𝑚𝑒𝑛𝑡𝑜 𝑛𝑜 𝑖-é𝑠𝑖𝑚𝑜 𝑛ó.</a:t>
            </a:r>
          </a:p>
        </p:txBody>
      </p:sp>
    </p:spTree>
    <p:extLst>
      <p:ext uri="{BB962C8B-B14F-4D97-AF65-F5344CB8AC3E}">
        <p14:creationId xmlns:p14="http://schemas.microsoft.com/office/powerpoint/2010/main" val="3753661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1DF7-7945-C1D3-8677-6E4930EB07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661657-FE12-3E5B-AA1D-F5B388E815D7}"/>
              </a:ext>
            </a:extLst>
          </p:cNvPr>
          <p:cNvSpPr txBox="1">
            <a:spLocks/>
          </p:cNvSpPr>
          <p:nvPr/>
        </p:nvSpPr>
        <p:spPr>
          <a:xfrm>
            <a:off x="1696729" y="570271"/>
            <a:ext cx="9472981" cy="1077218"/>
          </a:xfrm>
          <a:prstGeom prst="rect">
            <a:avLst/>
          </a:prstGeom>
          <a:noFill/>
        </p:spPr>
        <p:txBody>
          <a:bodyPr wrap="square" lIns="91440" tIns="45720" rIns="91440" bIns="45720" rtlCol="0" anchor="t">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 1. </a:t>
            </a:r>
            <a:r>
              <a:rPr lang="pt-BR"/>
              <a:t>Por Dentro dos Classificadores SVM Lineares</a:t>
            </a:r>
            <a:endParaRPr lang="pt-BR">
              <a:solidFill>
                <a:schemeClr val="bg1"/>
              </a:solidFill>
              <a:latin typeface="Montserrat"/>
            </a:endParaRPr>
          </a:p>
        </p:txBody>
      </p:sp>
      <p:sp>
        <p:nvSpPr>
          <p:cNvPr id="8" name="Rectangle 3">
            <a:extLst>
              <a:ext uri="{FF2B5EF4-FFF2-40B4-BE49-F238E27FC236}">
                <a16:creationId xmlns:a16="http://schemas.microsoft.com/office/drawing/2014/main" id="{A4704E9D-CFFA-C8D9-DD29-2593AA8FAFD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973128A-428C-F450-F99A-859331C0FA85}"/>
              </a:ext>
            </a:extLst>
          </p:cNvPr>
          <p:cNvSpPr txBox="1">
            <a:spLocks/>
          </p:cNvSpPr>
          <p:nvPr/>
        </p:nvSpPr>
        <p:spPr>
          <a:xfrm>
            <a:off x="1926040" y="2219455"/>
            <a:ext cx="292068" cy="584775"/>
          </a:xfrm>
          <a:prstGeom prst="rect">
            <a:avLst/>
          </a:prstGeom>
          <a:noFill/>
        </p:spPr>
        <p:txBody>
          <a:bodyPr wrap="none" lIns="91440" tIns="45720" rIns="91440" bIns="45720" rtlCol="0" anchor="t">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 </a:t>
            </a:r>
            <a:endParaRPr lang="pt-BR">
              <a:solidFill>
                <a:schemeClr val="bg1"/>
              </a:solidFill>
              <a:latin typeface="Montserrat"/>
            </a:endParaRPr>
          </a:p>
        </p:txBody>
      </p:sp>
      <p:sp>
        <p:nvSpPr>
          <p:cNvPr id="5" name="CaixaDeTexto 4">
            <a:extLst>
              <a:ext uri="{FF2B5EF4-FFF2-40B4-BE49-F238E27FC236}">
                <a16:creationId xmlns:a16="http://schemas.microsoft.com/office/drawing/2014/main" id="{4AA77F48-82B9-CAD7-E501-9F6B4CABA6E7}"/>
              </a:ext>
            </a:extLst>
          </p:cNvPr>
          <p:cNvSpPr txBox="1"/>
          <p:nvPr/>
        </p:nvSpPr>
        <p:spPr>
          <a:xfrm>
            <a:off x="640492" y="2375899"/>
            <a:ext cx="10903974" cy="2538515"/>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a:latin typeface="Montserrat"/>
              </a:rPr>
              <a:t>Um classificador SVM linear prediz a classe de uma nova instância </a:t>
            </a:r>
            <a:r>
              <a:rPr lang="pt-BR" b="1">
                <a:latin typeface="Montserrat"/>
              </a:rPr>
              <a:t>x</a:t>
            </a:r>
            <a:r>
              <a:rPr lang="pt-BR">
                <a:latin typeface="Montserrat"/>
              </a:rPr>
              <a:t> primeiro computando a função de decisão:</a:t>
            </a:r>
          </a:p>
          <a:p>
            <a:pPr algn="just">
              <a:lnSpc>
                <a:spcPct val="150000"/>
              </a:lnSpc>
            </a:pPr>
            <a:r>
              <a:rPr lang="pt-BR" b="1">
                <a:latin typeface="Montserrat"/>
              </a:rPr>
              <a:t>                                                                      θᵀ x = θ₀ x₀ + ⋯ + θₙ xₙ</a:t>
            </a:r>
            <a:r>
              <a:rPr lang="pt-BR">
                <a:latin typeface="Montserrat"/>
              </a:rPr>
              <a:t>,</a:t>
            </a:r>
          </a:p>
          <a:p>
            <a:pPr algn="just">
              <a:lnSpc>
                <a:spcPct val="150000"/>
              </a:lnSpc>
            </a:pPr>
            <a:r>
              <a:rPr lang="pt-BR">
                <a:latin typeface="Montserrat"/>
              </a:rPr>
              <a:t>onde </a:t>
            </a:r>
            <a:r>
              <a:rPr lang="pt-BR" b="1">
                <a:latin typeface="Montserrat"/>
              </a:rPr>
              <a:t>x₀</a:t>
            </a:r>
            <a:r>
              <a:rPr lang="pt-BR">
                <a:latin typeface="Montserrat"/>
              </a:rPr>
              <a:t> é a característica de viés (sempre igual a </a:t>
            </a:r>
            <a:r>
              <a:rPr lang="pt-BR" b="1">
                <a:latin typeface="Montserrat"/>
              </a:rPr>
              <a:t>1</a:t>
            </a:r>
            <a:r>
              <a:rPr lang="pt-BR">
                <a:latin typeface="Montserrat"/>
              </a:rPr>
              <a:t>). Se o resultado for positivo, a classe     prevista </a:t>
            </a:r>
            <a:r>
              <a:rPr lang="pt-BR" b="1">
                <a:latin typeface="Montserrat"/>
              </a:rPr>
              <a:t>ŷ</a:t>
            </a:r>
            <a:r>
              <a:rPr lang="pt-BR">
                <a:latin typeface="Montserrat"/>
              </a:rPr>
              <a:t> é a classe positiva (</a:t>
            </a:r>
            <a:r>
              <a:rPr lang="pt-BR" b="1">
                <a:latin typeface="Montserrat"/>
              </a:rPr>
              <a:t>1</a:t>
            </a:r>
            <a:r>
              <a:rPr lang="pt-BR">
                <a:latin typeface="Montserrat"/>
              </a:rPr>
              <a:t>); caso contrário, é a classe negativa (</a:t>
            </a:r>
            <a:r>
              <a:rPr lang="pt-BR" b="1">
                <a:latin typeface="Montserrat"/>
              </a:rPr>
              <a:t>0</a:t>
            </a:r>
            <a:r>
              <a:rPr lang="pt-BR">
                <a:latin typeface="Montserrat"/>
              </a:rPr>
              <a:t>). Isso funciona exatamente como na regressão logística.</a:t>
            </a:r>
          </a:p>
        </p:txBody>
      </p:sp>
    </p:spTree>
    <p:extLst>
      <p:ext uri="{BB962C8B-B14F-4D97-AF65-F5344CB8AC3E}">
        <p14:creationId xmlns:p14="http://schemas.microsoft.com/office/powerpoint/2010/main" val="302282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FA9DD-4987-6E51-5E7A-498E10DBC750}"/>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9BF59FA-5EAF-6173-087E-D6EF1F6BD40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E7A760DE-F7CD-73F3-93AF-194C8FCCD9E2}"/>
              </a:ext>
            </a:extLst>
          </p:cNvPr>
          <p:cNvSpPr txBox="1">
            <a:spLocks/>
          </p:cNvSpPr>
          <p:nvPr/>
        </p:nvSpPr>
        <p:spPr>
          <a:xfrm>
            <a:off x="1559181" y="231362"/>
            <a:ext cx="4442242"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Fazendo Previsões</a:t>
            </a:r>
          </a:p>
          <a:p>
            <a:pPr algn="ctr"/>
            <a:endParaRPr lang="pt-BR">
              <a:solidFill>
                <a:schemeClr val="bg1"/>
              </a:solidFill>
            </a:endParaRPr>
          </a:p>
        </p:txBody>
      </p:sp>
      <p:pic>
        <p:nvPicPr>
          <p:cNvPr id="2" name="Imagem 1" descr="Gráfico&#10;&#10;O conteúdo gerado por IA pode estar incorreto.">
            <a:extLst>
              <a:ext uri="{FF2B5EF4-FFF2-40B4-BE49-F238E27FC236}">
                <a16:creationId xmlns:a16="http://schemas.microsoft.com/office/drawing/2014/main" id="{F513005A-65F0-53FE-EF3D-4592CB6C04C7}"/>
              </a:ext>
            </a:extLst>
          </p:cNvPr>
          <p:cNvPicPr>
            <a:picLocks noChangeAspect="1"/>
          </p:cNvPicPr>
          <p:nvPr/>
        </p:nvPicPr>
        <p:blipFill>
          <a:blip r:embed="rId2"/>
          <a:stretch>
            <a:fillRect/>
          </a:stretch>
        </p:blipFill>
        <p:spPr>
          <a:xfrm>
            <a:off x="0" y="1448600"/>
            <a:ext cx="4660490" cy="3752870"/>
          </a:xfrm>
          <a:prstGeom prst="rect">
            <a:avLst/>
          </a:prstGeom>
        </p:spPr>
      </p:pic>
      <p:sp>
        <p:nvSpPr>
          <p:cNvPr id="5" name="CaixaDeTexto 4">
            <a:extLst>
              <a:ext uri="{FF2B5EF4-FFF2-40B4-BE49-F238E27FC236}">
                <a16:creationId xmlns:a16="http://schemas.microsoft.com/office/drawing/2014/main" id="{24D0EBD4-B8A9-83D2-03B3-1212B1675B19}"/>
              </a:ext>
            </a:extLst>
          </p:cNvPr>
          <p:cNvSpPr txBox="1"/>
          <p:nvPr/>
        </p:nvSpPr>
        <p:spPr>
          <a:xfrm>
            <a:off x="4948454" y="870337"/>
            <a:ext cx="6744117" cy="5447004"/>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Ao lado mostra os limites de decisão desta árvore de decisão. A linha vertical grossa representa o limite de decisão do nó raiz (profundidade 0): comprimento da pétala = 2,45 cm. Como a área à esquerda é pura (apenas </a:t>
            </a:r>
            <a:r>
              <a:rPr lang="pt-BR" b="1">
                <a:latin typeface="Montserrat" panose="00000500000000000000" pitchFamily="2" charset="0"/>
              </a:rPr>
              <a:t>Iris </a:t>
            </a:r>
            <a:r>
              <a:rPr lang="pt-BR" b="1" err="1">
                <a:latin typeface="Montserrat" panose="00000500000000000000" pitchFamily="2" charset="0"/>
              </a:rPr>
              <a:t>setosa</a:t>
            </a:r>
            <a:r>
              <a:rPr lang="pt-BR">
                <a:latin typeface="Montserrat" panose="00000500000000000000" pitchFamily="2" charset="0"/>
              </a:rPr>
              <a:t>), ela não pode ser dividida </a:t>
            </a:r>
            <a:r>
              <a:rPr lang="pt-BR" err="1">
                <a:latin typeface="Montserrat" panose="00000500000000000000" pitchFamily="2" charset="0"/>
              </a:rPr>
              <a:t>further</a:t>
            </a:r>
            <a:r>
              <a:rPr lang="pt-BR">
                <a:latin typeface="Montserrat" panose="00000500000000000000" pitchFamily="2" charset="0"/>
              </a:rPr>
              <a:t>.</a:t>
            </a:r>
          </a:p>
          <a:p>
            <a:pPr marL="285750" indent="-285750">
              <a:lnSpc>
                <a:spcPct val="150000"/>
              </a:lnSpc>
              <a:buFont typeface="Wingdings" panose="05000000000000000000" pitchFamily="2" charset="2"/>
              <a:buChar char="§"/>
            </a:pPr>
            <a:r>
              <a:rPr lang="pt-BR">
                <a:latin typeface="Montserrat" panose="00000500000000000000" pitchFamily="2" charset="0"/>
              </a:rPr>
              <a:t>No entanto, a área à direita é impura, então o nó direito da profundidade 1 a divide na largura da pétala = 1,75 cm (representado pela linha tracejada). Como </a:t>
            </a:r>
            <a:r>
              <a:rPr lang="pt-BR" b="1" err="1">
                <a:latin typeface="Montserrat" panose="00000500000000000000" pitchFamily="2" charset="0"/>
              </a:rPr>
              <a:t>max_depth</a:t>
            </a:r>
            <a:r>
              <a:rPr lang="pt-BR">
                <a:latin typeface="Montserrat" panose="00000500000000000000" pitchFamily="2" charset="0"/>
              </a:rPr>
              <a:t> foi definido como 2, a árvore de decisão para ali. Se você definir </a:t>
            </a:r>
            <a:r>
              <a:rPr lang="pt-BR" b="1" err="1">
                <a:latin typeface="Montserrat" panose="00000500000000000000" pitchFamily="2" charset="0"/>
              </a:rPr>
              <a:t>max_depth</a:t>
            </a:r>
            <a:r>
              <a:rPr lang="pt-BR">
                <a:latin typeface="Montserrat" panose="00000500000000000000" pitchFamily="2" charset="0"/>
              </a:rPr>
              <a:t> como 3, então os dois nós da profundidade 2 adicionariam cada um outro limite de decisão (representado pelas duas linhas verticais pontilhadas).</a:t>
            </a:r>
          </a:p>
        </p:txBody>
      </p:sp>
    </p:spTree>
    <p:extLst>
      <p:ext uri="{BB962C8B-B14F-4D97-AF65-F5344CB8AC3E}">
        <p14:creationId xmlns:p14="http://schemas.microsoft.com/office/powerpoint/2010/main" val="3420893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D0169-B82F-07B3-30DD-66B3CEB34885}"/>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E06D4522-43B3-302E-C07B-26A96FA35920}"/>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380AA27E-4B1F-1F05-DFB8-2C0C541705B4}"/>
              </a:ext>
            </a:extLst>
          </p:cNvPr>
          <p:cNvSpPr txBox="1">
            <a:spLocks/>
          </p:cNvSpPr>
          <p:nvPr/>
        </p:nvSpPr>
        <p:spPr>
          <a:xfrm>
            <a:off x="1377434" y="425582"/>
            <a:ext cx="8207696"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Estimando Probabilidades de Classe </a:t>
            </a:r>
            <a:endParaRPr lang="pt-BR">
              <a:solidFill>
                <a:schemeClr val="bg1"/>
              </a:solidFill>
            </a:endParaRPr>
          </a:p>
        </p:txBody>
      </p:sp>
      <p:sp>
        <p:nvSpPr>
          <p:cNvPr id="5" name="CaixaDeTexto 4">
            <a:extLst>
              <a:ext uri="{FF2B5EF4-FFF2-40B4-BE49-F238E27FC236}">
                <a16:creationId xmlns:a16="http://schemas.microsoft.com/office/drawing/2014/main" id="{6B065946-3B52-292E-C725-6908B5E69E64}"/>
              </a:ext>
            </a:extLst>
          </p:cNvPr>
          <p:cNvSpPr txBox="1"/>
          <p:nvPr/>
        </p:nvSpPr>
        <p:spPr>
          <a:xfrm>
            <a:off x="367748" y="1411357"/>
            <a:ext cx="11616072" cy="4606068"/>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Uma árvore de decisão também pode estimar a probabilidade de uma instância pertencer a uma determinada classe 𝑘. Primeiro, ela percorre a árvore para encontrar o nó folha correspondente a essa instância e, em seguida, retorna a proporção de instâncias de treinamento da classe 𝑘 nesse nó.</a:t>
            </a:r>
          </a:p>
          <a:p>
            <a:pPr marL="285750" indent="-285750" algn="just">
              <a:lnSpc>
                <a:spcPct val="150000"/>
              </a:lnSpc>
              <a:buFont typeface="Wingdings" panose="05000000000000000000" pitchFamily="2" charset="2"/>
              <a:buChar char="§"/>
            </a:pPr>
            <a:r>
              <a:rPr lang="pt-BR">
                <a:latin typeface="Montserrat" panose="00000500000000000000" pitchFamily="2" charset="0"/>
              </a:rPr>
              <a:t>Por exemplo, suponha que você tenha encontrado uma flor cujas pétalas têm 5 cm de comprimento e 1,5 cm de largura. O nó folha correspondente é o nó da profundidade 2 à esquerda, então a árvore de decisão fornece as seguintes probabilidades: 0 % para </a:t>
            </a:r>
            <a:r>
              <a:rPr lang="pt-BR" b="1">
                <a:latin typeface="Montserrat" panose="00000500000000000000" pitchFamily="2" charset="0"/>
              </a:rPr>
              <a:t>Iris </a:t>
            </a:r>
            <a:r>
              <a:rPr lang="pt-BR" b="1" err="1">
                <a:latin typeface="Montserrat" panose="00000500000000000000" pitchFamily="2" charset="0"/>
              </a:rPr>
              <a:t>setosa</a:t>
            </a:r>
            <a:r>
              <a:rPr lang="pt-BR">
                <a:latin typeface="Montserrat" panose="00000500000000000000" pitchFamily="2" charset="0"/>
              </a:rPr>
              <a:t> (0/54), 90,7 % para </a:t>
            </a:r>
            <a:r>
              <a:rPr lang="pt-BR" b="1">
                <a:latin typeface="Montserrat" panose="00000500000000000000" pitchFamily="2" charset="0"/>
              </a:rPr>
              <a:t>Iris versicolor</a:t>
            </a:r>
            <a:r>
              <a:rPr lang="pt-BR">
                <a:latin typeface="Montserrat" panose="00000500000000000000" pitchFamily="2" charset="0"/>
              </a:rPr>
              <a:t> (49/54) e 9,3 % para </a:t>
            </a:r>
            <a:r>
              <a:rPr lang="pt-BR" b="1">
                <a:latin typeface="Montserrat" panose="00000500000000000000" pitchFamily="2" charset="0"/>
              </a:rPr>
              <a:t>Iris </a:t>
            </a:r>
            <a:r>
              <a:rPr lang="pt-BR" b="1" err="1">
                <a:latin typeface="Montserrat" panose="00000500000000000000" pitchFamily="2" charset="0"/>
              </a:rPr>
              <a:t>virginica</a:t>
            </a:r>
            <a:r>
              <a:rPr lang="pt-BR">
                <a:latin typeface="Montserrat" panose="00000500000000000000" pitchFamily="2" charset="0"/>
              </a:rPr>
              <a:t> (5/54).</a:t>
            </a:r>
          </a:p>
          <a:p>
            <a:pPr marL="285750" indent="-285750" algn="just">
              <a:lnSpc>
                <a:spcPct val="150000"/>
              </a:lnSpc>
              <a:buFont typeface="Wingdings" panose="05000000000000000000" pitchFamily="2" charset="2"/>
              <a:buChar char="§"/>
            </a:pPr>
            <a:r>
              <a:rPr lang="pt-BR">
                <a:latin typeface="Montserrat" panose="00000500000000000000" pitchFamily="2" charset="0"/>
              </a:rPr>
              <a:t>Se você solicitar que a árvore preveja a classe, ela retorna </a:t>
            </a:r>
            <a:r>
              <a:rPr lang="pt-BR" b="1">
                <a:latin typeface="Montserrat" panose="00000500000000000000" pitchFamily="2" charset="0"/>
              </a:rPr>
              <a:t>Iris versicolor</a:t>
            </a:r>
            <a:r>
              <a:rPr lang="pt-BR">
                <a:latin typeface="Montserrat" panose="00000500000000000000" pitchFamily="2" charset="0"/>
              </a:rPr>
              <a:t> (classe 1), pois é a que apresenta a maior probabilidade. Vamos verificar isso:</a:t>
            </a:r>
          </a:p>
          <a:p>
            <a:pPr marL="285750" indent="-285750">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1740303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E5F6F-92FE-9D2F-54A9-04508F8A2759}"/>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589B1CBC-C7BA-708F-77B1-C3E6137BA78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A65DDCD6-05A9-17D7-86CC-B0BD3A07BF1A}"/>
              </a:ext>
            </a:extLst>
          </p:cNvPr>
          <p:cNvSpPr txBox="1">
            <a:spLocks/>
          </p:cNvSpPr>
          <p:nvPr/>
        </p:nvSpPr>
        <p:spPr>
          <a:xfrm>
            <a:off x="1377434" y="425582"/>
            <a:ext cx="8207696"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Estimando Probabilidades de Classe </a:t>
            </a:r>
            <a:endParaRPr lang="pt-BR">
              <a:solidFill>
                <a:schemeClr val="bg1"/>
              </a:solidFill>
            </a:endParaRPr>
          </a:p>
        </p:txBody>
      </p:sp>
      <p:pic>
        <p:nvPicPr>
          <p:cNvPr id="4" name="Imagem 3" descr="Texto&#10;&#10;O conteúdo gerado por IA pode estar incorreto.">
            <a:extLst>
              <a:ext uri="{FF2B5EF4-FFF2-40B4-BE49-F238E27FC236}">
                <a16:creationId xmlns:a16="http://schemas.microsoft.com/office/drawing/2014/main" id="{EC346889-77BC-3115-C56E-C272BB84AD05}"/>
              </a:ext>
            </a:extLst>
          </p:cNvPr>
          <p:cNvPicPr>
            <a:picLocks noChangeAspect="1"/>
          </p:cNvPicPr>
          <p:nvPr/>
        </p:nvPicPr>
        <p:blipFill>
          <a:blip r:embed="rId2"/>
          <a:stretch>
            <a:fillRect/>
          </a:stretch>
        </p:blipFill>
        <p:spPr>
          <a:xfrm>
            <a:off x="3992142" y="1512943"/>
            <a:ext cx="4048690" cy="866896"/>
          </a:xfrm>
          <a:prstGeom prst="rect">
            <a:avLst/>
          </a:prstGeom>
        </p:spPr>
      </p:pic>
      <p:pic>
        <p:nvPicPr>
          <p:cNvPr id="6" name="Imagem 5" descr="Gráfico&#10;&#10;O conteúdo gerado por IA pode estar incorreto.">
            <a:extLst>
              <a:ext uri="{FF2B5EF4-FFF2-40B4-BE49-F238E27FC236}">
                <a16:creationId xmlns:a16="http://schemas.microsoft.com/office/drawing/2014/main" id="{4C8A62A1-A2F8-FF82-7C2A-300DEB312957}"/>
              </a:ext>
            </a:extLst>
          </p:cNvPr>
          <p:cNvPicPr>
            <a:picLocks noChangeAspect="1"/>
          </p:cNvPicPr>
          <p:nvPr/>
        </p:nvPicPr>
        <p:blipFill>
          <a:blip r:embed="rId3"/>
          <a:stretch>
            <a:fillRect/>
          </a:stretch>
        </p:blipFill>
        <p:spPr>
          <a:xfrm>
            <a:off x="447261" y="2512087"/>
            <a:ext cx="4660490" cy="3752870"/>
          </a:xfrm>
          <a:prstGeom prst="rect">
            <a:avLst/>
          </a:prstGeom>
        </p:spPr>
      </p:pic>
      <p:sp>
        <p:nvSpPr>
          <p:cNvPr id="9" name="CaixaDeTexto 8">
            <a:extLst>
              <a:ext uri="{FF2B5EF4-FFF2-40B4-BE49-F238E27FC236}">
                <a16:creationId xmlns:a16="http://schemas.microsoft.com/office/drawing/2014/main" id="{64C5791C-3DB1-48E1-BB51-F3D3555BF605}"/>
              </a:ext>
            </a:extLst>
          </p:cNvPr>
          <p:cNvSpPr txBox="1"/>
          <p:nvPr/>
        </p:nvSpPr>
        <p:spPr>
          <a:xfrm>
            <a:off x="5348909" y="2860659"/>
            <a:ext cx="6395830"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Perfeito! Observe que as probabilidades estimadas seriam idênticas em qualquer outro ponto do retângulo inferior direito da Figura ao lado — por exemplo, se as pétalas tivessem 6 cm de comprimento e 1,5 cm de largura (mesmo que pareça óbvio que, nesse caso, seria mais provável que fosse uma </a:t>
            </a:r>
            <a:r>
              <a:rPr lang="pt-BR" b="1">
                <a:latin typeface="Montserrat" panose="00000500000000000000" pitchFamily="2" charset="0"/>
              </a:rPr>
              <a:t>Iris </a:t>
            </a:r>
            <a:r>
              <a:rPr lang="pt-BR" b="1" err="1">
                <a:latin typeface="Montserrat" panose="00000500000000000000" pitchFamily="2" charset="0"/>
              </a:rPr>
              <a:t>virginica</a:t>
            </a:r>
            <a:r>
              <a:rPr lang="pt-BR">
                <a:latin typeface="Montserrat" panose="00000500000000000000" pitchFamily="2" charset="0"/>
              </a:rPr>
              <a:t>).</a:t>
            </a:r>
          </a:p>
        </p:txBody>
      </p:sp>
    </p:spTree>
    <p:extLst>
      <p:ext uri="{BB962C8B-B14F-4D97-AF65-F5344CB8AC3E}">
        <p14:creationId xmlns:p14="http://schemas.microsoft.com/office/powerpoint/2010/main" val="3493416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90036-D9F3-3FD5-19F4-7DCE465E92D7}"/>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2C461E86-4CD2-CC83-C000-2E59F33DA6D4}"/>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92F8EC7-C1B9-4009-9A9E-3052BCD8C4FA}"/>
              </a:ext>
            </a:extLst>
          </p:cNvPr>
          <p:cNvSpPr txBox="1">
            <a:spLocks/>
          </p:cNvSpPr>
          <p:nvPr/>
        </p:nvSpPr>
        <p:spPr>
          <a:xfrm>
            <a:off x="1589832" y="425582"/>
            <a:ext cx="7782900"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6. O Algoritmo de Treinamento CART</a:t>
            </a:r>
            <a:endParaRPr lang="pt-BR">
              <a:solidFill>
                <a:schemeClr val="bg1"/>
              </a:solidFill>
            </a:endParaRPr>
          </a:p>
        </p:txBody>
      </p:sp>
      <p:sp>
        <p:nvSpPr>
          <p:cNvPr id="4" name="CaixaDeTexto 3">
            <a:extLst>
              <a:ext uri="{FF2B5EF4-FFF2-40B4-BE49-F238E27FC236}">
                <a16:creationId xmlns:a16="http://schemas.microsoft.com/office/drawing/2014/main" id="{23767B7E-76AA-A8DF-7716-DBC3F4BDE1CB}"/>
              </a:ext>
            </a:extLst>
          </p:cNvPr>
          <p:cNvSpPr txBox="1"/>
          <p:nvPr/>
        </p:nvSpPr>
        <p:spPr>
          <a:xfrm>
            <a:off x="576469" y="1693301"/>
            <a:ext cx="10803835" cy="2954014"/>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O </a:t>
            </a:r>
            <a:r>
              <a:rPr lang="pt-BR" err="1">
                <a:latin typeface="Montserrat" panose="00000500000000000000" pitchFamily="2" charset="0"/>
              </a:rPr>
              <a:t>Scikit-Learn</a:t>
            </a:r>
            <a:r>
              <a:rPr lang="pt-BR">
                <a:latin typeface="Montserrat" panose="00000500000000000000" pitchFamily="2" charset="0"/>
              </a:rPr>
              <a:t> utiliza o algoritmo </a:t>
            </a:r>
            <a:r>
              <a:rPr lang="pt-BR" b="1" err="1">
                <a:latin typeface="Montserrat" panose="00000500000000000000" pitchFamily="2" charset="0"/>
              </a:rPr>
              <a:t>Classification</a:t>
            </a:r>
            <a:r>
              <a:rPr lang="pt-BR" b="1">
                <a:latin typeface="Montserrat" panose="00000500000000000000" pitchFamily="2" charset="0"/>
              </a:rPr>
              <a:t> </a:t>
            </a:r>
            <a:r>
              <a:rPr lang="pt-BR" b="1" err="1">
                <a:latin typeface="Montserrat" panose="00000500000000000000" pitchFamily="2" charset="0"/>
              </a:rPr>
              <a:t>and</a:t>
            </a:r>
            <a:r>
              <a:rPr lang="pt-BR" b="1">
                <a:latin typeface="Montserrat" panose="00000500000000000000" pitchFamily="2" charset="0"/>
              </a:rPr>
              <a:t> </a:t>
            </a:r>
            <a:r>
              <a:rPr lang="pt-BR" b="1" err="1">
                <a:latin typeface="Montserrat" panose="00000500000000000000" pitchFamily="2" charset="0"/>
              </a:rPr>
              <a:t>Regression</a:t>
            </a:r>
            <a:r>
              <a:rPr lang="pt-BR" b="1">
                <a:latin typeface="Montserrat" panose="00000500000000000000" pitchFamily="2" charset="0"/>
              </a:rPr>
              <a:t> </a:t>
            </a:r>
            <a:r>
              <a:rPr lang="pt-BR" b="1" err="1">
                <a:latin typeface="Montserrat" panose="00000500000000000000" pitchFamily="2" charset="0"/>
              </a:rPr>
              <a:t>Tree</a:t>
            </a:r>
            <a:r>
              <a:rPr lang="pt-BR" b="1">
                <a:latin typeface="Montserrat" panose="00000500000000000000" pitchFamily="2" charset="0"/>
              </a:rPr>
              <a:t> (CART)</a:t>
            </a:r>
            <a:r>
              <a:rPr lang="pt-BR">
                <a:latin typeface="Montserrat" panose="00000500000000000000" pitchFamily="2" charset="0"/>
              </a:rPr>
              <a:t> para treinar árvores de decisão (também chamado de “crescimento” de árvores). O algoritmo funciona dividindo inicialmente o conjunto de treinamento em dois subconjuntos usando uma única característica 𝑘 e um limiar 𝑡ₖ (por exemplo, “comprimento da pétala ≤ 2,45 cm”).</a:t>
            </a:r>
          </a:p>
          <a:p>
            <a:pPr marL="285750" indent="-285750">
              <a:lnSpc>
                <a:spcPct val="150000"/>
              </a:lnSpc>
              <a:buFont typeface="Wingdings" panose="05000000000000000000" pitchFamily="2" charset="2"/>
              <a:buChar char="§"/>
            </a:pPr>
            <a:r>
              <a:rPr lang="pt-BR">
                <a:latin typeface="Montserrat" panose="00000500000000000000" pitchFamily="2" charset="0"/>
              </a:rPr>
              <a:t>Como ele escolhe 𝑘 e 𝑡ₖ? O algoritmo procura pelo par (𝑘, 𝑡ₖ) que produza os subconjuntos mais puros, ponderados pelo tamanho deles. A Equação a seguir apresenta a função de custo que o algoritmo tenta minimizar.</a:t>
            </a:r>
          </a:p>
        </p:txBody>
      </p:sp>
      <p:pic>
        <p:nvPicPr>
          <p:cNvPr id="6" name="Imagem 5" descr="Uma imagem contendo Gráfico&#10;&#10;O conteúdo gerado por IA pode estar incorreto.">
            <a:extLst>
              <a:ext uri="{FF2B5EF4-FFF2-40B4-BE49-F238E27FC236}">
                <a16:creationId xmlns:a16="http://schemas.microsoft.com/office/drawing/2014/main" id="{9C1199ED-B0D6-ED9D-ABEB-9228CAE49794}"/>
              </a:ext>
            </a:extLst>
          </p:cNvPr>
          <p:cNvPicPr>
            <a:picLocks noChangeAspect="1"/>
          </p:cNvPicPr>
          <p:nvPr/>
        </p:nvPicPr>
        <p:blipFill>
          <a:blip r:embed="rId2"/>
          <a:stretch>
            <a:fillRect/>
          </a:stretch>
        </p:blipFill>
        <p:spPr>
          <a:xfrm>
            <a:off x="3886201" y="4724049"/>
            <a:ext cx="3933208" cy="1212420"/>
          </a:xfrm>
          <a:prstGeom prst="rect">
            <a:avLst/>
          </a:prstGeom>
        </p:spPr>
      </p:pic>
    </p:spTree>
    <p:extLst>
      <p:ext uri="{BB962C8B-B14F-4D97-AF65-F5344CB8AC3E}">
        <p14:creationId xmlns:p14="http://schemas.microsoft.com/office/powerpoint/2010/main" val="2094076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1A6B-E59C-D02D-98EE-16A7C2A620FA}"/>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EF5E7FB9-2F06-6B21-51F3-2D86B513B76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67530C3E-FC1C-BB5D-0800-CD7AE6786F19}"/>
              </a:ext>
            </a:extLst>
          </p:cNvPr>
          <p:cNvSpPr txBox="1">
            <a:spLocks/>
          </p:cNvSpPr>
          <p:nvPr/>
        </p:nvSpPr>
        <p:spPr>
          <a:xfrm>
            <a:off x="1589832" y="425582"/>
            <a:ext cx="7782900"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6. O Algoritmo de Treinamento CART</a:t>
            </a:r>
            <a:endParaRPr lang="pt-BR">
              <a:solidFill>
                <a:schemeClr val="bg1"/>
              </a:solidFill>
            </a:endParaRPr>
          </a:p>
        </p:txBody>
      </p:sp>
      <p:sp>
        <p:nvSpPr>
          <p:cNvPr id="4" name="CaixaDeTexto 3">
            <a:extLst>
              <a:ext uri="{FF2B5EF4-FFF2-40B4-BE49-F238E27FC236}">
                <a16:creationId xmlns:a16="http://schemas.microsoft.com/office/drawing/2014/main" id="{ED456FE8-1D91-306E-0635-47AD0C62F4E2}"/>
              </a:ext>
            </a:extLst>
          </p:cNvPr>
          <p:cNvSpPr txBox="1"/>
          <p:nvPr/>
        </p:nvSpPr>
        <p:spPr>
          <a:xfrm>
            <a:off x="526773" y="1744244"/>
            <a:ext cx="10803835"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Uma vez que o algoritmo </a:t>
            </a:r>
            <a:r>
              <a:rPr lang="pt-BR" b="1">
                <a:latin typeface="Montserrat" panose="00000500000000000000" pitchFamily="2" charset="0"/>
              </a:rPr>
              <a:t>CART</a:t>
            </a:r>
            <a:r>
              <a:rPr lang="pt-BR">
                <a:latin typeface="Montserrat" panose="00000500000000000000" pitchFamily="2" charset="0"/>
              </a:rPr>
              <a:t> tenha dividido com sucesso o conjunto de treinamento em dois, ele divide os subconjuntos usando a mesma lógica, depois os </a:t>
            </a:r>
            <a:r>
              <a:rPr lang="pt-BR" err="1">
                <a:latin typeface="Montserrat" panose="00000500000000000000" pitchFamily="2" charset="0"/>
              </a:rPr>
              <a:t>sub-subconjuntos</a:t>
            </a:r>
            <a:r>
              <a:rPr lang="pt-BR">
                <a:latin typeface="Montserrat" panose="00000500000000000000" pitchFamily="2" charset="0"/>
              </a:rPr>
              <a:t> e assim por diante, de forma recursiva.</a:t>
            </a:r>
          </a:p>
          <a:p>
            <a:pPr marL="285750" indent="-285750" algn="just">
              <a:lnSpc>
                <a:spcPct val="150000"/>
              </a:lnSpc>
              <a:buFont typeface="Wingdings" panose="05000000000000000000" pitchFamily="2" charset="2"/>
              <a:buChar char="§"/>
            </a:pPr>
            <a:r>
              <a:rPr lang="pt-BR">
                <a:latin typeface="Montserrat" panose="00000500000000000000" pitchFamily="2" charset="0"/>
              </a:rPr>
              <a:t> Ele para a recursão quando atinge a profundidade máxima (definida pelo </a:t>
            </a:r>
            <a:r>
              <a:rPr lang="pt-BR" err="1">
                <a:latin typeface="Montserrat" panose="00000500000000000000" pitchFamily="2" charset="0"/>
              </a:rPr>
              <a:t>hiperparâmetro</a:t>
            </a:r>
            <a:r>
              <a:rPr lang="pt-BR">
                <a:latin typeface="Montserrat" panose="00000500000000000000" pitchFamily="2" charset="0"/>
              </a:rPr>
              <a:t> </a:t>
            </a:r>
            <a:r>
              <a:rPr lang="pt-BR" b="1" err="1">
                <a:latin typeface="Montserrat" panose="00000500000000000000" pitchFamily="2" charset="0"/>
              </a:rPr>
              <a:t>max_depth</a:t>
            </a:r>
            <a:r>
              <a:rPr lang="pt-BR">
                <a:latin typeface="Montserrat" panose="00000500000000000000" pitchFamily="2" charset="0"/>
              </a:rPr>
              <a:t>) ou se não conseguir encontrar uma divisão que reduza a </a:t>
            </a:r>
            <a:r>
              <a:rPr lang="pt-BR" err="1">
                <a:latin typeface="Montserrat" panose="00000500000000000000" pitchFamily="2" charset="0"/>
              </a:rPr>
              <a:t>impureza.Outros</a:t>
            </a:r>
            <a:r>
              <a:rPr lang="pt-BR">
                <a:latin typeface="Montserrat" panose="00000500000000000000" pitchFamily="2" charset="0"/>
              </a:rPr>
              <a:t> </a:t>
            </a:r>
            <a:r>
              <a:rPr lang="pt-BR" err="1">
                <a:latin typeface="Montserrat" panose="00000500000000000000" pitchFamily="2" charset="0"/>
              </a:rPr>
              <a:t>hiperparâmetros</a:t>
            </a:r>
            <a:r>
              <a:rPr lang="pt-BR">
                <a:latin typeface="Montserrat" panose="00000500000000000000" pitchFamily="2" charset="0"/>
              </a:rPr>
              <a:t> (descritos a seguir) controlam condições adicionais de parada: </a:t>
            </a:r>
            <a:r>
              <a:rPr lang="pt-BR" b="1" err="1">
                <a:latin typeface="Montserrat" panose="00000500000000000000" pitchFamily="2" charset="0"/>
              </a:rPr>
              <a:t>min_samples_split</a:t>
            </a:r>
            <a:r>
              <a:rPr lang="pt-BR">
                <a:latin typeface="Montserrat" panose="00000500000000000000" pitchFamily="2" charset="0"/>
              </a:rPr>
              <a:t>, </a:t>
            </a:r>
            <a:r>
              <a:rPr lang="pt-BR" b="1" err="1">
                <a:latin typeface="Montserrat" panose="00000500000000000000" pitchFamily="2" charset="0"/>
              </a:rPr>
              <a:t>min_samples_leaf</a:t>
            </a:r>
            <a:r>
              <a:rPr lang="pt-BR">
                <a:latin typeface="Montserrat" panose="00000500000000000000" pitchFamily="2" charset="0"/>
              </a:rPr>
              <a:t>, </a:t>
            </a:r>
            <a:r>
              <a:rPr lang="pt-BR" b="1" err="1">
                <a:latin typeface="Montserrat" panose="00000500000000000000" pitchFamily="2" charset="0"/>
              </a:rPr>
              <a:t>min_weight_fraction_leaf</a:t>
            </a:r>
            <a:r>
              <a:rPr lang="pt-BR">
                <a:latin typeface="Montserrat" panose="00000500000000000000" pitchFamily="2" charset="0"/>
              </a:rPr>
              <a:t> e </a:t>
            </a:r>
            <a:r>
              <a:rPr lang="pt-BR" b="1" err="1">
                <a:latin typeface="Montserrat" panose="00000500000000000000" pitchFamily="2" charset="0"/>
              </a:rPr>
              <a:t>max_leaf_nodes</a:t>
            </a:r>
            <a:r>
              <a:rPr lang="pt-BR">
                <a:latin typeface="Montserrat" panose="00000500000000000000" pitchFamily="2" charset="0"/>
              </a:rPr>
              <a:t>.</a:t>
            </a:r>
          </a:p>
          <a:p>
            <a:pPr marL="285750" indent="-285750">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18900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0FE17-18D5-74C2-501A-7BAD53E10432}"/>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00B9603-D341-E329-1730-22D8437B1EAD}"/>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29E68349-98E6-FA7D-F318-A897057485BE}"/>
              </a:ext>
            </a:extLst>
          </p:cNvPr>
          <p:cNvSpPr txBox="1">
            <a:spLocks/>
          </p:cNvSpPr>
          <p:nvPr/>
        </p:nvSpPr>
        <p:spPr>
          <a:xfrm>
            <a:off x="1955792" y="402922"/>
            <a:ext cx="6915676"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7. Complexidade Computacional</a:t>
            </a:r>
          </a:p>
          <a:p>
            <a:pPr algn="ctr"/>
            <a:endParaRPr lang="pt-BR">
              <a:solidFill>
                <a:schemeClr val="bg1"/>
              </a:solidFill>
            </a:endParaRPr>
          </a:p>
        </p:txBody>
      </p:sp>
      <p:sp>
        <p:nvSpPr>
          <p:cNvPr id="4" name="CaixaDeTexto 3">
            <a:extLst>
              <a:ext uri="{FF2B5EF4-FFF2-40B4-BE49-F238E27FC236}">
                <a16:creationId xmlns:a16="http://schemas.microsoft.com/office/drawing/2014/main" id="{7CE211B3-85F7-498D-ABC2-505AE31CF256}"/>
              </a:ext>
            </a:extLst>
          </p:cNvPr>
          <p:cNvSpPr txBox="1"/>
          <p:nvPr/>
        </p:nvSpPr>
        <p:spPr>
          <a:xfrm>
            <a:off x="-46382" y="1480140"/>
            <a:ext cx="11834191" cy="462133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Fazer previsões requer percorrer a árvore de decisão desde a raiz até um nó folha. Árvores de decisão geralmente são aproximadamente balanceadas, então percorrer a árvore exige passar por aproximadamente </a:t>
            </a:r>
            <a:r>
              <a:rPr lang="pt-BR" b="1">
                <a:latin typeface="Montserrat" panose="00000500000000000000" pitchFamily="2" charset="0"/>
              </a:rPr>
              <a:t>O(log₂(m))</a:t>
            </a:r>
            <a:r>
              <a:rPr lang="pt-BR">
                <a:latin typeface="Montserrat" panose="00000500000000000000" pitchFamily="2" charset="0"/>
              </a:rPr>
              <a:t> nós, onde </a:t>
            </a:r>
            <a:r>
              <a:rPr lang="pt-BR" b="1">
                <a:latin typeface="Montserrat" panose="00000500000000000000" pitchFamily="2" charset="0"/>
              </a:rPr>
              <a:t>log₂(m)</a:t>
            </a:r>
            <a:r>
              <a:rPr lang="pt-BR">
                <a:latin typeface="Montserrat" panose="00000500000000000000" pitchFamily="2" charset="0"/>
              </a:rPr>
              <a:t> é o logaritmo binário de </a:t>
            </a:r>
            <a:r>
              <a:rPr lang="pt-BR" b="1">
                <a:latin typeface="Montserrat" panose="00000500000000000000" pitchFamily="2" charset="0"/>
              </a:rPr>
              <a:t>m</a:t>
            </a:r>
            <a:r>
              <a:rPr lang="pt-BR">
                <a:latin typeface="Montserrat" panose="00000500000000000000" pitchFamily="2" charset="0"/>
              </a:rPr>
              <a:t>, igual a </a:t>
            </a:r>
            <a:r>
              <a:rPr lang="pt-BR" b="1">
                <a:latin typeface="Montserrat" panose="00000500000000000000" pitchFamily="2" charset="0"/>
              </a:rPr>
              <a:t>log(m) / log(2)</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a:p>
            <a:pPr marL="285750" indent="-285750" algn="just">
              <a:lnSpc>
                <a:spcPct val="150000"/>
              </a:lnSpc>
              <a:buFont typeface="Wingdings" panose="05000000000000000000" pitchFamily="2" charset="2"/>
              <a:buChar char="§"/>
            </a:pPr>
            <a:r>
              <a:rPr lang="pt-BR">
                <a:latin typeface="Montserrat" panose="00000500000000000000" pitchFamily="2" charset="0"/>
              </a:rPr>
              <a:t>Como cada nó exige apenas verificar o valor de uma característica, a complexidade geral de previsão é </a:t>
            </a:r>
            <a:r>
              <a:rPr lang="pt-BR" b="1">
                <a:latin typeface="Montserrat" panose="00000500000000000000" pitchFamily="2" charset="0"/>
              </a:rPr>
              <a:t>O(log₂(m))</a:t>
            </a:r>
            <a:r>
              <a:rPr lang="pt-BR">
                <a:latin typeface="Montserrat" panose="00000500000000000000" pitchFamily="2" charset="0"/>
              </a:rPr>
              <a:t>, independentemente do número de características. Portanto, as previsões são muito rápidas, mesmo ao lidar com conjuntos de treinamento grandes.</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a:p>
            <a:pPr marL="285750" indent="-285750" algn="just">
              <a:lnSpc>
                <a:spcPct val="150000"/>
              </a:lnSpc>
              <a:buFont typeface="Wingdings" panose="05000000000000000000" pitchFamily="2" charset="2"/>
              <a:buChar char="§"/>
            </a:pPr>
            <a:r>
              <a:rPr lang="pt-BR">
                <a:latin typeface="Montserrat" panose="00000500000000000000" pitchFamily="2" charset="0"/>
              </a:rPr>
              <a:t>O algoritmo de treinamento compara todas as características (ou menos, se </a:t>
            </a:r>
            <a:r>
              <a:rPr lang="pt-BR" b="1" err="1">
                <a:latin typeface="Montserrat" panose="00000500000000000000" pitchFamily="2" charset="0"/>
              </a:rPr>
              <a:t>max_features</a:t>
            </a:r>
            <a:r>
              <a:rPr lang="pt-BR">
                <a:latin typeface="Montserrat" panose="00000500000000000000" pitchFamily="2" charset="0"/>
              </a:rPr>
              <a:t> estiver definido) em todas as amostras de cada nó. Comparar todas as características em todas as amostras de cada nó resulta em uma complexidade de treinamento de </a:t>
            </a:r>
            <a:r>
              <a:rPr lang="pt-BR" b="1">
                <a:latin typeface="Montserrat" panose="00000500000000000000" pitchFamily="2" charset="0"/>
              </a:rPr>
              <a:t>O(n × m log₂(m))</a:t>
            </a:r>
            <a:r>
              <a:rPr lang="pt-BR">
                <a:latin typeface="Montserrat" panose="00000500000000000000" pitchFamily="2" charset="0"/>
              </a:rPr>
              <a:t>.</a:t>
            </a:r>
          </a:p>
        </p:txBody>
      </p:sp>
    </p:spTree>
    <p:extLst>
      <p:ext uri="{BB962C8B-B14F-4D97-AF65-F5344CB8AC3E}">
        <p14:creationId xmlns:p14="http://schemas.microsoft.com/office/powerpoint/2010/main" val="382235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EB237-62E5-D84B-0097-C3EAF1B8DD5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D118BF2D-BB6C-6D90-D9AC-EF9D1F53D55A}"/>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6443C2F-14DE-D6D5-EE57-0CF79D015A63}"/>
              </a:ext>
            </a:extLst>
          </p:cNvPr>
          <p:cNvSpPr txBox="1">
            <a:spLocks/>
          </p:cNvSpPr>
          <p:nvPr/>
        </p:nvSpPr>
        <p:spPr>
          <a:xfrm>
            <a:off x="2364899" y="114687"/>
            <a:ext cx="691247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7. Impureza de Gini ou Entropia?</a:t>
            </a:r>
          </a:p>
          <a:p>
            <a:pPr algn="ctr"/>
            <a:endParaRPr lang="pt-BR">
              <a:solidFill>
                <a:schemeClr val="bg1"/>
              </a:solidFill>
            </a:endParaRPr>
          </a:p>
        </p:txBody>
      </p:sp>
      <p:sp>
        <p:nvSpPr>
          <p:cNvPr id="4" name="CaixaDeTexto 3">
            <a:extLst>
              <a:ext uri="{FF2B5EF4-FFF2-40B4-BE49-F238E27FC236}">
                <a16:creationId xmlns:a16="http://schemas.microsoft.com/office/drawing/2014/main" id="{79D5742B-2975-80D6-D9DE-14BBCCEA9AA0}"/>
              </a:ext>
            </a:extLst>
          </p:cNvPr>
          <p:cNvSpPr txBox="1"/>
          <p:nvPr/>
        </p:nvSpPr>
        <p:spPr>
          <a:xfrm>
            <a:off x="182082" y="1744244"/>
            <a:ext cx="11827836" cy="336951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Por padrão, a classe </a:t>
            </a:r>
            <a:r>
              <a:rPr lang="pt-BR" b="1" err="1">
                <a:latin typeface="Montserrat" panose="00000500000000000000" pitchFamily="2" charset="0"/>
              </a:rPr>
              <a:t>DecisionTreeClassifier</a:t>
            </a:r>
            <a:r>
              <a:rPr lang="pt-BR">
                <a:latin typeface="Montserrat" panose="00000500000000000000" pitchFamily="2" charset="0"/>
              </a:rPr>
              <a:t> utiliza a medida de impureza de Gini, mas você pode selecionar a medida de impureza de entropia definindo o </a:t>
            </a:r>
            <a:r>
              <a:rPr lang="pt-BR" err="1">
                <a:latin typeface="Montserrat" panose="00000500000000000000" pitchFamily="2" charset="0"/>
              </a:rPr>
              <a:t>hiperparâmetro</a:t>
            </a:r>
            <a:r>
              <a:rPr lang="pt-BR">
                <a:latin typeface="Montserrat" panose="00000500000000000000" pitchFamily="2" charset="0"/>
              </a:rPr>
              <a:t> </a:t>
            </a:r>
            <a:r>
              <a:rPr lang="pt-BR" b="1" err="1">
                <a:latin typeface="Montserrat" panose="00000500000000000000" pitchFamily="2" charset="0"/>
              </a:rPr>
              <a:t>criterion</a:t>
            </a:r>
            <a:r>
              <a:rPr lang="pt-BR">
                <a:latin typeface="Montserrat" panose="00000500000000000000" pitchFamily="2" charset="0"/>
              </a:rPr>
              <a:t> como "</a:t>
            </a:r>
            <a:r>
              <a:rPr lang="pt-BR" err="1">
                <a:latin typeface="Montserrat" panose="00000500000000000000" pitchFamily="2" charset="0"/>
              </a:rPr>
              <a:t>entropy</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r>
              <a:rPr lang="pt-BR">
                <a:latin typeface="Montserrat" panose="00000500000000000000" pitchFamily="2" charset="0"/>
              </a:rPr>
              <a:t>O conceito de entropia originou-se na termodinâmica como uma medida de desordem molecular: a entropia tende a 0 quando as moléculas estão estáticas e bem organizadas. Posteriormente, a entropia se espalhou para uma variedade de domínios, incluindo a teoria da informação de Shannon, onde mede o conteúdo médio de informação de uma mensagem, como vimos no Capítulo 4. A entropia é 0 quando todas as mensagens são idênticas.</a:t>
            </a:r>
          </a:p>
        </p:txBody>
      </p:sp>
    </p:spTree>
    <p:extLst>
      <p:ext uri="{BB962C8B-B14F-4D97-AF65-F5344CB8AC3E}">
        <p14:creationId xmlns:p14="http://schemas.microsoft.com/office/powerpoint/2010/main" val="1881128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7349-B36B-135B-E0BC-1898BDB4D081}"/>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34667696-366E-38E6-279A-444D01107834}"/>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1EFF2FE4-7DED-E6CC-05F2-EF11428B0BAC}"/>
              </a:ext>
            </a:extLst>
          </p:cNvPr>
          <p:cNvSpPr txBox="1">
            <a:spLocks/>
          </p:cNvSpPr>
          <p:nvPr/>
        </p:nvSpPr>
        <p:spPr>
          <a:xfrm>
            <a:off x="2364899" y="114687"/>
            <a:ext cx="691247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7. Impureza de Gini ou Entropia?</a:t>
            </a:r>
          </a:p>
          <a:p>
            <a:pPr algn="ctr"/>
            <a:endParaRPr lang="pt-BR">
              <a:solidFill>
                <a:schemeClr val="bg1"/>
              </a:solidFill>
            </a:endParaRPr>
          </a:p>
        </p:txBody>
      </p:sp>
      <p:sp>
        <p:nvSpPr>
          <p:cNvPr id="4" name="CaixaDeTexto 3">
            <a:extLst>
              <a:ext uri="{FF2B5EF4-FFF2-40B4-BE49-F238E27FC236}">
                <a16:creationId xmlns:a16="http://schemas.microsoft.com/office/drawing/2014/main" id="{7FC6CF4B-F310-B7A4-0299-75BC37E4F678}"/>
              </a:ext>
            </a:extLst>
          </p:cNvPr>
          <p:cNvSpPr txBox="1"/>
          <p:nvPr/>
        </p:nvSpPr>
        <p:spPr>
          <a:xfrm>
            <a:off x="287964" y="2044847"/>
            <a:ext cx="11827836"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No aprendizado de máquina, a entropia é frequentemente usada como medida de impureza: a entropia de um conjunto é 0 quando ele contém instâncias de apenas uma classe. A Equação a seguir  mostra a definição da entropia do 𝑖-</a:t>
            </a:r>
            <a:r>
              <a:rPr lang="pt-BR" err="1">
                <a:latin typeface="Montserrat" panose="00000500000000000000" pitchFamily="2" charset="0"/>
              </a:rPr>
              <a:t>ésimo</a:t>
            </a:r>
            <a:r>
              <a:rPr lang="pt-BR">
                <a:latin typeface="Montserrat" panose="00000500000000000000" pitchFamily="2" charset="0"/>
              </a:rPr>
              <a:t> nó.</a:t>
            </a:r>
          </a:p>
          <a:p>
            <a:pPr marL="285750" indent="-285750" algn="just">
              <a:lnSpc>
                <a:spcPct val="150000"/>
              </a:lnSpc>
              <a:buFont typeface="Wingdings" panose="05000000000000000000" pitchFamily="2" charset="2"/>
              <a:buChar char="§"/>
            </a:pPr>
            <a:r>
              <a:rPr lang="pt-BR">
                <a:latin typeface="Montserrat" panose="00000500000000000000" pitchFamily="2" charset="0"/>
              </a:rPr>
              <a:t>Por exemplo, o nó da profundidade 2 à esquerda na  nossa primeira figura  tem entropia igual a:</a:t>
            </a:r>
          </a:p>
          <a:p>
            <a:pPr algn="just">
              <a:lnSpc>
                <a:spcPct val="150000"/>
              </a:lnSpc>
            </a:pPr>
            <a:r>
              <a:rPr lang="pt-BR">
                <a:latin typeface="Montserrat" panose="00000500000000000000" pitchFamily="2" charset="0"/>
              </a:rPr>
              <a:t>                                              − (49/54) log₂ (49/54) − (5/54) log₂ (5/54) ≈ 0,445</a:t>
            </a:r>
          </a:p>
        </p:txBody>
      </p:sp>
    </p:spTree>
    <p:extLst>
      <p:ext uri="{BB962C8B-B14F-4D97-AF65-F5344CB8AC3E}">
        <p14:creationId xmlns:p14="http://schemas.microsoft.com/office/powerpoint/2010/main" val="124976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92062-C390-7C38-A672-22C8CCAD0A16}"/>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414A2A5-FE86-14D7-E6CB-264728489EA1}"/>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CC30F69D-CAEE-F39F-2D15-7662B8E901A7}"/>
              </a:ext>
            </a:extLst>
          </p:cNvPr>
          <p:cNvSpPr txBox="1">
            <a:spLocks/>
          </p:cNvSpPr>
          <p:nvPr/>
        </p:nvSpPr>
        <p:spPr>
          <a:xfrm>
            <a:off x="2364899" y="114687"/>
            <a:ext cx="691247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7. Impureza de Gini ou Entropia?</a:t>
            </a:r>
          </a:p>
          <a:p>
            <a:pPr algn="ctr"/>
            <a:endParaRPr lang="pt-BR">
              <a:solidFill>
                <a:schemeClr val="bg1"/>
              </a:solidFill>
            </a:endParaRPr>
          </a:p>
        </p:txBody>
      </p:sp>
      <p:sp>
        <p:nvSpPr>
          <p:cNvPr id="4" name="CaixaDeTexto 3">
            <a:extLst>
              <a:ext uri="{FF2B5EF4-FFF2-40B4-BE49-F238E27FC236}">
                <a16:creationId xmlns:a16="http://schemas.microsoft.com/office/drawing/2014/main" id="{9D7A78CC-CA83-A341-FFCA-534EC515395A}"/>
              </a:ext>
            </a:extLst>
          </p:cNvPr>
          <p:cNvSpPr txBox="1"/>
          <p:nvPr/>
        </p:nvSpPr>
        <p:spPr>
          <a:xfrm>
            <a:off x="182082" y="2042186"/>
            <a:ext cx="11827836" cy="212834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Então, você deve usar impureza de Gini ou entropia? A verdade é que, na maioria das vezes, isso não faz muita diferença: ambos conduzem a árvores semelhantes. A impureza de Gini é ligeiramente mais rápida de calcular, sendo, portanto, uma boa escolha padrão. No entanto, quando há diferenças, a impureza de Gini tende a isolar a classe mais frequente em seu próprio ramo da árvore, enquanto a entropia tende a produzir árvores um pouco mais balanceadas.</a:t>
            </a:r>
          </a:p>
        </p:txBody>
      </p:sp>
    </p:spTree>
    <p:extLst>
      <p:ext uri="{BB962C8B-B14F-4D97-AF65-F5344CB8AC3E}">
        <p14:creationId xmlns:p14="http://schemas.microsoft.com/office/powerpoint/2010/main" val="684081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28DD8-4FE2-C746-ED6D-BE036B632623}"/>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F419D3F-4732-E58D-B113-2A12A5D5D96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0851A84-538E-CFC8-1E69-C4BEAE53A9F9}"/>
              </a:ext>
            </a:extLst>
          </p:cNvPr>
          <p:cNvSpPr txBox="1">
            <a:spLocks/>
          </p:cNvSpPr>
          <p:nvPr/>
        </p:nvSpPr>
        <p:spPr>
          <a:xfrm>
            <a:off x="2350256" y="619232"/>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sp>
        <p:nvSpPr>
          <p:cNvPr id="6" name="CaixaDeTexto 5">
            <a:extLst>
              <a:ext uri="{FF2B5EF4-FFF2-40B4-BE49-F238E27FC236}">
                <a16:creationId xmlns:a16="http://schemas.microsoft.com/office/drawing/2014/main" id="{A58CE09E-FD8C-6D11-B291-9F823265B452}"/>
              </a:ext>
            </a:extLst>
          </p:cNvPr>
          <p:cNvSpPr txBox="1"/>
          <p:nvPr/>
        </p:nvSpPr>
        <p:spPr>
          <a:xfrm>
            <a:off x="287964" y="1696450"/>
            <a:ext cx="10814045" cy="461600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Árvores de decisão fazem pouquíssimas suposições sobre os dados de treinamento (ao contrário de modelos lineares, que assumem, por exemplo, que os dados são lineares). Se deixada sem restrições, a estrutura da árvore se adaptará aos dados de treinamento, ajustando-os muito de perto — na verdade, provavelmente ocorrendo </a:t>
            </a:r>
            <a:r>
              <a:rPr lang="pt-BR" b="1" err="1">
                <a:latin typeface="Montserrat" panose="00000500000000000000" pitchFamily="2" charset="0"/>
              </a:rPr>
              <a:t>overfitting</a:t>
            </a:r>
            <a:r>
              <a:rPr lang="pt-BR">
                <a:latin typeface="Montserrat" panose="00000500000000000000" pitchFamily="2" charset="0"/>
              </a:rPr>
              <a:t>.  Tal modelo é frequentemente chamado de </a:t>
            </a:r>
            <a:r>
              <a:rPr lang="pt-BR" b="1">
                <a:latin typeface="Montserrat" panose="00000500000000000000" pitchFamily="2" charset="0"/>
              </a:rPr>
              <a:t>modelo não paramétrico</a:t>
            </a:r>
            <a:r>
              <a:rPr lang="pt-BR">
                <a:latin typeface="Montserrat" panose="00000500000000000000" pitchFamily="2" charset="0"/>
              </a:rPr>
              <a:t>, não porque não possua parâmetros (ele geralmente possui muitos), mas porque o número de parâmetros não é determinado antes do treinamento, de modo que a estrutura do modelo é livre para se ajustar aos dados. Em contraste, um </a:t>
            </a:r>
            <a:r>
              <a:rPr lang="pt-BR" b="1">
                <a:latin typeface="Montserrat" panose="00000500000000000000" pitchFamily="2" charset="0"/>
              </a:rPr>
              <a:t>modelo paramétrico</a:t>
            </a:r>
            <a:r>
              <a:rPr lang="pt-BR">
                <a:latin typeface="Montserrat" panose="00000500000000000000" pitchFamily="2" charset="0"/>
              </a:rPr>
              <a:t>, como um modelo linear, possui um número predeterminado de parâmetros, de forma que seu grau de liberdade é limitado, reduzindo o risco de </a:t>
            </a:r>
            <a:r>
              <a:rPr lang="pt-BR" err="1">
                <a:latin typeface="Montserrat" panose="00000500000000000000" pitchFamily="2" charset="0"/>
              </a:rPr>
              <a:t>overfitting</a:t>
            </a:r>
            <a:r>
              <a:rPr lang="pt-BR">
                <a:latin typeface="Montserrat" panose="00000500000000000000" pitchFamily="2" charset="0"/>
              </a:rPr>
              <a:t> (mas aumentando o risco de </a:t>
            </a:r>
            <a:r>
              <a:rPr lang="pt-BR" b="1" err="1">
                <a:latin typeface="Montserrat" panose="00000500000000000000" pitchFamily="2" charset="0"/>
              </a:rPr>
              <a:t>underfitting</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3341260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5F57C-BE75-26F4-883A-9C34078B2A7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853F9-BD76-D751-CE1B-4B12BAA6F118}"/>
              </a:ext>
            </a:extLst>
          </p:cNvPr>
          <p:cNvSpPr txBox="1">
            <a:spLocks/>
          </p:cNvSpPr>
          <p:nvPr/>
        </p:nvSpPr>
        <p:spPr>
          <a:xfrm>
            <a:off x="1696729" y="570271"/>
            <a:ext cx="9472981" cy="1077218"/>
          </a:xfrm>
          <a:prstGeom prst="rect">
            <a:avLst/>
          </a:prstGeom>
          <a:noFill/>
        </p:spPr>
        <p:txBody>
          <a:bodyPr wrap="square" lIns="91440" tIns="45720" rIns="91440" bIns="45720" rtlCol="0" anchor="t">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 1. </a:t>
            </a:r>
            <a:r>
              <a:rPr lang="pt-BR"/>
              <a:t>Por Dentro dos Classificadores SVM Lineares</a:t>
            </a:r>
            <a:endParaRPr lang="pt-BR">
              <a:solidFill>
                <a:schemeClr val="bg1"/>
              </a:solidFill>
              <a:latin typeface="Montserrat"/>
            </a:endParaRPr>
          </a:p>
        </p:txBody>
      </p:sp>
      <p:sp>
        <p:nvSpPr>
          <p:cNvPr id="8" name="Rectangle 3">
            <a:extLst>
              <a:ext uri="{FF2B5EF4-FFF2-40B4-BE49-F238E27FC236}">
                <a16:creationId xmlns:a16="http://schemas.microsoft.com/office/drawing/2014/main" id="{FDA97849-1B17-785A-59F5-D57E33F55F2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799EA930-3565-120D-EC52-4DEFDB926E7B}"/>
              </a:ext>
            </a:extLst>
          </p:cNvPr>
          <p:cNvSpPr txBox="1">
            <a:spLocks/>
          </p:cNvSpPr>
          <p:nvPr/>
        </p:nvSpPr>
        <p:spPr>
          <a:xfrm>
            <a:off x="1926040" y="2219455"/>
            <a:ext cx="292068" cy="584775"/>
          </a:xfrm>
          <a:prstGeom prst="rect">
            <a:avLst/>
          </a:prstGeom>
          <a:noFill/>
        </p:spPr>
        <p:txBody>
          <a:bodyPr wrap="none" lIns="91440" tIns="45720" rIns="91440" bIns="45720" rtlCol="0" anchor="t">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 </a:t>
            </a:r>
            <a:endParaRPr lang="pt-BR">
              <a:solidFill>
                <a:schemeClr val="bg1"/>
              </a:solidFill>
              <a:latin typeface="Montserrat"/>
            </a:endParaRPr>
          </a:p>
        </p:txBody>
      </p:sp>
      <p:sp>
        <p:nvSpPr>
          <p:cNvPr id="6" name="CaixaDeTexto 5">
            <a:extLst>
              <a:ext uri="{FF2B5EF4-FFF2-40B4-BE49-F238E27FC236}">
                <a16:creationId xmlns:a16="http://schemas.microsoft.com/office/drawing/2014/main" id="{0254A8D0-0044-FCAE-7401-968962CFCF91}"/>
              </a:ext>
            </a:extLst>
          </p:cNvPr>
          <p:cNvSpPr txBox="1"/>
          <p:nvPr/>
        </p:nvSpPr>
        <p:spPr>
          <a:xfrm>
            <a:off x="403518" y="1857063"/>
            <a:ext cx="11500517" cy="420050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Até agora, usamos a convenção de colocar todos os parâmetros do modelo em um único vetor </a:t>
            </a:r>
            <a:r>
              <a:rPr lang="pt-BR" b="1">
                <a:latin typeface="Montserrat" panose="00000500000000000000" pitchFamily="2" charset="0"/>
              </a:rPr>
              <a:t>θ</a:t>
            </a:r>
            <a:r>
              <a:rPr lang="pt-BR">
                <a:latin typeface="Montserrat" panose="00000500000000000000" pitchFamily="2" charset="0"/>
              </a:rPr>
              <a:t>, incluindo o termo de viés </a:t>
            </a:r>
            <a:r>
              <a:rPr lang="pt-BR" b="1">
                <a:latin typeface="Montserrat" panose="00000500000000000000" pitchFamily="2" charset="0"/>
              </a:rPr>
              <a:t>θ₀</a:t>
            </a:r>
            <a:r>
              <a:rPr lang="pt-BR">
                <a:latin typeface="Montserrat" panose="00000500000000000000" pitchFamily="2" charset="0"/>
              </a:rPr>
              <a:t> e os pesos das características de entrada </a:t>
            </a:r>
            <a:r>
              <a:rPr lang="pt-BR" b="1">
                <a:latin typeface="Montserrat" panose="00000500000000000000" pitchFamily="2" charset="0"/>
              </a:rPr>
              <a:t>θ₁</a:t>
            </a:r>
            <a:r>
              <a:rPr lang="pt-BR">
                <a:latin typeface="Montserrat" panose="00000500000000000000" pitchFamily="2" charset="0"/>
              </a:rPr>
              <a:t> a </a:t>
            </a:r>
            <a:r>
              <a:rPr lang="pt-BR" b="1">
                <a:latin typeface="Montserrat" panose="00000500000000000000" pitchFamily="2" charset="0"/>
              </a:rPr>
              <a:t>θₙ</a:t>
            </a:r>
            <a:r>
              <a:rPr lang="pt-BR">
                <a:latin typeface="Montserrat" panose="00000500000000000000" pitchFamily="2" charset="0"/>
              </a:rPr>
              <a:t>. Isso exigiu adicionar uma entrada de viés </a:t>
            </a:r>
            <a:r>
              <a:rPr lang="pt-BR" b="1">
                <a:latin typeface="Montserrat" panose="00000500000000000000" pitchFamily="2" charset="0"/>
              </a:rPr>
              <a:t>x₀ = 1 </a:t>
            </a:r>
            <a:r>
              <a:rPr lang="pt-BR">
                <a:latin typeface="Montserrat" panose="00000500000000000000" pitchFamily="2" charset="0"/>
              </a:rPr>
              <a:t>a todas as instâncias.    Outra convenção muito comum é separar o termo de viés </a:t>
            </a:r>
            <a:r>
              <a:rPr lang="pt-BR" b="1">
                <a:latin typeface="Montserrat" panose="00000500000000000000" pitchFamily="2" charset="0"/>
              </a:rPr>
              <a:t>b</a:t>
            </a:r>
            <a:r>
              <a:rPr lang="pt-BR">
                <a:latin typeface="Montserrat" panose="00000500000000000000" pitchFamily="2" charset="0"/>
              </a:rPr>
              <a:t> (igual a </a:t>
            </a:r>
            <a:r>
              <a:rPr lang="pt-BR" b="1">
                <a:latin typeface="Montserrat" panose="00000500000000000000" pitchFamily="2" charset="0"/>
              </a:rPr>
              <a:t>θ₀</a:t>
            </a:r>
            <a:r>
              <a:rPr lang="pt-BR">
                <a:latin typeface="Montserrat" panose="00000500000000000000" pitchFamily="2" charset="0"/>
              </a:rPr>
              <a:t>) e o vetor de pesos das características </a:t>
            </a:r>
            <a:r>
              <a:rPr lang="pt-BR" b="1">
                <a:latin typeface="Montserrat" panose="00000500000000000000" pitchFamily="2" charset="0"/>
              </a:rPr>
              <a:t>w</a:t>
            </a:r>
            <a:r>
              <a:rPr lang="pt-BR">
                <a:latin typeface="Montserrat" panose="00000500000000000000" pitchFamily="2" charset="0"/>
              </a:rPr>
              <a:t> (contendo </a:t>
            </a:r>
            <a:r>
              <a:rPr lang="pt-BR" b="1">
                <a:latin typeface="Montserrat" panose="00000500000000000000" pitchFamily="2" charset="0"/>
              </a:rPr>
              <a:t>θ₁</a:t>
            </a:r>
            <a:r>
              <a:rPr lang="pt-BR">
                <a:latin typeface="Montserrat" panose="00000500000000000000" pitchFamily="2" charset="0"/>
              </a:rPr>
              <a:t> a </a:t>
            </a:r>
            <a:r>
              <a:rPr lang="pt-BR" b="1">
                <a:latin typeface="Montserrat" panose="00000500000000000000" pitchFamily="2" charset="0"/>
              </a:rPr>
              <a:t>θₙ</a:t>
            </a:r>
            <a:r>
              <a:rPr lang="pt-BR">
                <a:latin typeface="Montserrat" panose="00000500000000000000" pitchFamily="2" charset="0"/>
              </a:rPr>
              <a:t>). Nesse caso, não é necessário adicionar uma característica de viés aos vetores de entrada, e a função de decisão do SVM linear é igual a</a:t>
            </a:r>
          </a:p>
          <a:p>
            <a:pPr>
              <a:lnSpc>
                <a:spcPct val="150000"/>
              </a:lnSpc>
            </a:pPr>
            <a:endParaRPr lang="pt-BR">
              <a:latin typeface="Montserrat" panose="00000500000000000000" pitchFamily="2" charset="0"/>
            </a:endParaRPr>
          </a:p>
          <a:p>
            <a:pPr>
              <a:lnSpc>
                <a:spcPct val="150000"/>
              </a:lnSpc>
            </a:pPr>
            <a:r>
              <a:rPr lang="pt-BR" b="1">
                <a:latin typeface="Montserrat" panose="00000500000000000000" pitchFamily="2" charset="0"/>
              </a:rPr>
              <a:t>                                                        wᵀ x + b = w₁ x₁ + ⋯ + wₙ xₙ + b</a:t>
            </a:r>
            <a:r>
              <a:rPr lang="pt-BR">
                <a:latin typeface="Montserrat" panose="00000500000000000000" pitchFamily="2" charset="0"/>
              </a:rPr>
              <a:t>.</a:t>
            </a:r>
          </a:p>
          <a:p>
            <a:pPr marL="285750" indent="-285750">
              <a:lnSpc>
                <a:spcPct val="150000"/>
              </a:lnSpc>
              <a:buFont typeface="Wingdings" panose="05000000000000000000" pitchFamily="2" charset="2"/>
              <a:buChar char="§"/>
            </a:pPr>
            <a:endParaRPr lang="pt-BR">
              <a:latin typeface="Montserrat" panose="00000500000000000000" pitchFamily="2" charset="0"/>
            </a:endParaRPr>
          </a:p>
          <a:p>
            <a:pPr>
              <a:lnSpc>
                <a:spcPct val="150000"/>
              </a:lnSpc>
            </a:pPr>
            <a:r>
              <a:rPr lang="pt-BR" altLang="pt-BR">
                <a:latin typeface="Montserrat" pitchFamily="2" charset="0"/>
              </a:rPr>
              <a:t> </a:t>
            </a:r>
          </a:p>
        </p:txBody>
      </p:sp>
    </p:spTree>
    <p:extLst>
      <p:ext uri="{BB962C8B-B14F-4D97-AF65-F5344CB8AC3E}">
        <p14:creationId xmlns:p14="http://schemas.microsoft.com/office/powerpoint/2010/main" val="165808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98D46-95CA-9A84-0AD5-DA109767D9E1}"/>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0ABC9F71-95DE-8B1B-0EE6-00FD1E9F81F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2EF60ECD-8C90-6FBA-386A-F7305ED71B09}"/>
              </a:ext>
            </a:extLst>
          </p:cNvPr>
          <p:cNvSpPr txBox="1">
            <a:spLocks/>
          </p:cNvSpPr>
          <p:nvPr/>
        </p:nvSpPr>
        <p:spPr>
          <a:xfrm>
            <a:off x="2350256" y="619232"/>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sp>
        <p:nvSpPr>
          <p:cNvPr id="6" name="CaixaDeTexto 5">
            <a:extLst>
              <a:ext uri="{FF2B5EF4-FFF2-40B4-BE49-F238E27FC236}">
                <a16:creationId xmlns:a16="http://schemas.microsoft.com/office/drawing/2014/main" id="{7980961D-E75A-9813-E467-447A7AF3F3BD}"/>
              </a:ext>
            </a:extLst>
          </p:cNvPr>
          <p:cNvSpPr txBox="1"/>
          <p:nvPr/>
        </p:nvSpPr>
        <p:spPr>
          <a:xfrm>
            <a:off x="287964" y="1696450"/>
            <a:ext cx="10814045"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Para evitar o </a:t>
            </a:r>
            <a:r>
              <a:rPr lang="pt-BR" b="1" err="1">
                <a:latin typeface="Montserrat" panose="00000500000000000000" pitchFamily="2" charset="0"/>
              </a:rPr>
              <a:t>overfitting</a:t>
            </a:r>
            <a:r>
              <a:rPr lang="pt-BR">
                <a:latin typeface="Montserrat" panose="00000500000000000000" pitchFamily="2" charset="0"/>
              </a:rPr>
              <a:t> nos dados de treinamento, é necessário restringir a liberdade da árvore de decisão durante o treinamento. Como você já sabe, isso é chamado de </a:t>
            </a:r>
            <a:r>
              <a:rPr lang="pt-BR" b="1">
                <a:latin typeface="Montserrat" panose="00000500000000000000" pitchFamily="2" charset="0"/>
              </a:rPr>
              <a:t>regularização</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r>
              <a:rPr lang="pt-BR">
                <a:latin typeface="Montserrat" panose="00000500000000000000" pitchFamily="2" charset="0"/>
              </a:rPr>
              <a:t>Os </a:t>
            </a:r>
            <a:r>
              <a:rPr lang="pt-BR" err="1">
                <a:latin typeface="Montserrat" panose="00000500000000000000" pitchFamily="2" charset="0"/>
              </a:rPr>
              <a:t>hiperparâmetros</a:t>
            </a:r>
            <a:r>
              <a:rPr lang="pt-BR">
                <a:latin typeface="Montserrat" panose="00000500000000000000" pitchFamily="2" charset="0"/>
              </a:rPr>
              <a:t> de regularização dependem do algoritmo utilizado, mas, geralmente, é possível ao menos restringir a </a:t>
            </a:r>
            <a:r>
              <a:rPr lang="pt-BR" b="1">
                <a:latin typeface="Montserrat" panose="00000500000000000000" pitchFamily="2" charset="0"/>
              </a:rPr>
              <a:t>profundidade máxima</a:t>
            </a:r>
            <a:r>
              <a:rPr lang="pt-BR">
                <a:latin typeface="Montserrat" panose="00000500000000000000" pitchFamily="2" charset="0"/>
              </a:rPr>
              <a:t> da árvore de decisão. No </a:t>
            </a:r>
            <a:r>
              <a:rPr lang="pt-BR" err="1">
                <a:latin typeface="Montserrat" panose="00000500000000000000" pitchFamily="2" charset="0"/>
              </a:rPr>
              <a:t>Scikit-Learn</a:t>
            </a:r>
            <a:r>
              <a:rPr lang="pt-BR">
                <a:latin typeface="Montserrat" panose="00000500000000000000" pitchFamily="2" charset="0"/>
              </a:rPr>
              <a:t>, isso é controlado pelo </a:t>
            </a:r>
            <a:r>
              <a:rPr lang="pt-BR" err="1">
                <a:latin typeface="Montserrat" panose="00000500000000000000" pitchFamily="2" charset="0"/>
              </a:rPr>
              <a:t>hiperparâmetro</a:t>
            </a:r>
            <a:r>
              <a:rPr lang="pt-BR">
                <a:latin typeface="Montserrat" panose="00000500000000000000" pitchFamily="2" charset="0"/>
              </a:rPr>
              <a:t> </a:t>
            </a:r>
            <a:r>
              <a:rPr lang="pt-BR" b="1" err="1">
                <a:latin typeface="Montserrat" panose="00000500000000000000" pitchFamily="2" charset="0"/>
              </a:rPr>
              <a:t>max_depth</a:t>
            </a:r>
            <a:r>
              <a:rPr lang="pt-BR">
                <a:latin typeface="Montserrat" panose="00000500000000000000" pitchFamily="2" charset="0"/>
              </a:rPr>
              <a:t>. O valor padrão é </a:t>
            </a:r>
            <a:r>
              <a:rPr lang="pt-BR" b="1" err="1">
                <a:latin typeface="Montserrat" panose="00000500000000000000" pitchFamily="2" charset="0"/>
              </a:rPr>
              <a:t>None</a:t>
            </a:r>
            <a:r>
              <a:rPr lang="pt-BR">
                <a:latin typeface="Montserrat" panose="00000500000000000000" pitchFamily="2" charset="0"/>
              </a:rPr>
              <a:t>, o que significa profundidade ilimitada.</a:t>
            </a:r>
          </a:p>
          <a:p>
            <a:pPr marL="285750" indent="-285750" algn="just">
              <a:lnSpc>
                <a:spcPct val="150000"/>
              </a:lnSpc>
              <a:buFont typeface="Wingdings" panose="05000000000000000000" pitchFamily="2" charset="2"/>
              <a:buChar char="§"/>
            </a:pPr>
            <a:r>
              <a:rPr lang="pt-BR">
                <a:latin typeface="Montserrat" panose="00000500000000000000" pitchFamily="2" charset="0"/>
              </a:rPr>
              <a:t>Reduzir </a:t>
            </a:r>
            <a:r>
              <a:rPr lang="pt-BR" b="1" err="1">
                <a:latin typeface="Montserrat" panose="00000500000000000000" pitchFamily="2" charset="0"/>
              </a:rPr>
              <a:t>max_depth</a:t>
            </a:r>
            <a:r>
              <a:rPr lang="pt-BR">
                <a:latin typeface="Montserrat" panose="00000500000000000000" pitchFamily="2" charset="0"/>
              </a:rPr>
              <a:t> regulariza o modelo e, assim, diminui o risco de </a:t>
            </a:r>
            <a:r>
              <a:rPr lang="pt-BR" err="1">
                <a:latin typeface="Montserrat" panose="00000500000000000000" pitchFamily="2" charset="0"/>
              </a:rPr>
              <a:t>overfitting</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4069057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88CE5-A556-A553-B5D4-6C9364093229}"/>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9139ED0-B55E-CBAB-4154-1E0FEB13A771}"/>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7ED360EC-7F6A-B32D-054A-BC2F545E297A}"/>
              </a:ext>
            </a:extLst>
          </p:cNvPr>
          <p:cNvSpPr txBox="1">
            <a:spLocks/>
          </p:cNvSpPr>
          <p:nvPr/>
        </p:nvSpPr>
        <p:spPr>
          <a:xfrm>
            <a:off x="1266891" y="82519"/>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sp>
        <p:nvSpPr>
          <p:cNvPr id="6" name="CaixaDeTexto 5">
            <a:extLst>
              <a:ext uri="{FF2B5EF4-FFF2-40B4-BE49-F238E27FC236}">
                <a16:creationId xmlns:a16="http://schemas.microsoft.com/office/drawing/2014/main" id="{635B4BC5-F238-8863-F9A8-4ED52373059C}"/>
              </a:ext>
            </a:extLst>
          </p:cNvPr>
          <p:cNvSpPr txBox="1"/>
          <p:nvPr/>
        </p:nvSpPr>
        <p:spPr>
          <a:xfrm>
            <a:off x="583096" y="1951993"/>
            <a:ext cx="11320940"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 classe </a:t>
            </a:r>
            <a:r>
              <a:rPr lang="pt-BR" b="1" err="1">
                <a:latin typeface="Montserrat" panose="00000500000000000000" pitchFamily="2" charset="0"/>
              </a:rPr>
              <a:t>DecisionTreeClassifier</a:t>
            </a:r>
            <a:r>
              <a:rPr lang="pt-BR">
                <a:latin typeface="Montserrat" panose="00000500000000000000" pitchFamily="2" charset="0"/>
              </a:rPr>
              <a:t> possui alguns outros parâmetros que restringem de forma semelhante a forma da árvore de decisão:</a:t>
            </a:r>
          </a:p>
          <a:p>
            <a:pPr marL="285750" indent="-285750" algn="just">
              <a:lnSpc>
                <a:spcPct val="150000"/>
              </a:lnSpc>
              <a:buFont typeface="Wingdings" panose="05000000000000000000" pitchFamily="2" charset="2"/>
              <a:buChar char="§"/>
            </a:pPr>
            <a:r>
              <a:rPr lang="pt-BR" b="1" err="1">
                <a:latin typeface="Montserrat" panose="00000500000000000000" pitchFamily="2" charset="0"/>
              </a:rPr>
              <a:t>max_features</a:t>
            </a:r>
            <a:r>
              <a:rPr lang="pt-BR">
                <a:latin typeface="Montserrat" panose="00000500000000000000" pitchFamily="2" charset="0"/>
              </a:rPr>
              <a:t>: Número máximo de características avaliadas para divisão em cada nó.</a:t>
            </a:r>
          </a:p>
          <a:p>
            <a:pPr marL="285750" indent="-285750" algn="just">
              <a:lnSpc>
                <a:spcPct val="150000"/>
              </a:lnSpc>
              <a:buFont typeface="Wingdings" panose="05000000000000000000" pitchFamily="2" charset="2"/>
              <a:buChar char="§"/>
            </a:pPr>
            <a:r>
              <a:rPr lang="pt-BR" b="1" err="1">
                <a:latin typeface="Montserrat" panose="00000500000000000000" pitchFamily="2" charset="0"/>
              </a:rPr>
              <a:t>max_leaf_nodes</a:t>
            </a:r>
            <a:r>
              <a:rPr lang="pt-BR">
                <a:latin typeface="Montserrat" panose="00000500000000000000" pitchFamily="2" charset="0"/>
              </a:rPr>
              <a:t>: Número máximo de nós folha.</a:t>
            </a:r>
          </a:p>
          <a:p>
            <a:pPr marL="285750" indent="-285750" algn="just">
              <a:lnSpc>
                <a:spcPct val="150000"/>
              </a:lnSpc>
              <a:buFont typeface="Wingdings" panose="05000000000000000000" pitchFamily="2" charset="2"/>
              <a:buChar char="§"/>
            </a:pPr>
            <a:r>
              <a:rPr lang="pt-BR" b="1" err="1">
                <a:latin typeface="Montserrat" panose="00000500000000000000" pitchFamily="2" charset="0"/>
              </a:rPr>
              <a:t>min_samples_split</a:t>
            </a:r>
            <a:r>
              <a:rPr lang="pt-BR">
                <a:latin typeface="Montserrat" panose="00000500000000000000" pitchFamily="2" charset="0"/>
              </a:rPr>
              <a:t>: Número mínimo de amostras que um nó deve ter antes de poder ser dividido.</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2129320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CCED6-2776-30C1-BB50-14C89798EA21}"/>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7E3ADAF1-9C0B-1DEF-1FA9-EB91A44FF843}"/>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228C36E3-8915-16B3-1057-E162FC41DEF0}"/>
              </a:ext>
            </a:extLst>
          </p:cNvPr>
          <p:cNvSpPr txBox="1">
            <a:spLocks/>
          </p:cNvSpPr>
          <p:nvPr/>
        </p:nvSpPr>
        <p:spPr>
          <a:xfrm>
            <a:off x="1266891" y="82519"/>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sp>
        <p:nvSpPr>
          <p:cNvPr id="6" name="CaixaDeTexto 5">
            <a:extLst>
              <a:ext uri="{FF2B5EF4-FFF2-40B4-BE49-F238E27FC236}">
                <a16:creationId xmlns:a16="http://schemas.microsoft.com/office/drawing/2014/main" id="{743A8D44-04D8-5274-DD0D-3CF129D05017}"/>
              </a:ext>
            </a:extLst>
          </p:cNvPr>
          <p:cNvSpPr txBox="1"/>
          <p:nvPr/>
        </p:nvSpPr>
        <p:spPr>
          <a:xfrm>
            <a:off x="583096" y="1951993"/>
            <a:ext cx="11320940"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b="1" err="1">
                <a:latin typeface="Montserrat" panose="00000500000000000000" pitchFamily="2" charset="0"/>
              </a:rPr>
              <a:t>min_samples_leaf</a:t>
            </a:r>
            <a:r>
              <a:rPr lang="pt-BR">
                <a:latin typeface="Montserrat" panose="00000500000000000000" pitchFamily="2" charset="0"/>
              </a:rPr>
              <a:t>: Número mínimo de amostras que um nó folha deve ter para ser criado.</a:t>
            </a:r>
          </a:p>
          <a:p>
            <a:pPr marL="285750" indent="-285750" algn="just">
              <a:lnSpc>
                <a:spcPct val="150000"/>
              </a:lnSpc>
              <a:buFont typeface="Wingdings" panose="05000000000000000000" pitchFamily="2" charset="2"/>
              <a:buChar char="§"/>
            </a:pPr>
            <a:r>
              <a:rPr lang="pt-BR" b="1" err="1">
                <a:latin typeface="Montserrat" panose="00000500000000000000" pitchFamily="2" charset="0"/>
              </a:rPr>
              <a:t>min_weight_fraction_leaf</a:t>
            </a:r>
            <a:r>
              <a:rPr lang="pt-BR">
                <a:latin typeface="Montserrat" panose="00000500000000000000" pitchFamily="2" charset="0"/>
              </a:rPr>
              <a:t>: Igual a </a:t>
            </a:r>
            <a:r>
              <a:rPr lang="pt-BR" b="1" err="1">
                <a:latin typeface="Montserrat" panose="00000500000000000000" pitchFamily="2" charset="0"/>
              </a:rPr>
              <a:t>min_samples_leaf</a:t>
            </a:r>
            <a:r>
              <a:rPr lang="pt-BR">
                <a:latin typeface="Montserrat" panose="00000500000000000000" pitchFamily="2" charset="0"/>
              </a:rPr>
              <a:t>, mas expresso como uma fração do número total de instâncias ponderadas.</a:t>
            </a:r>
          </a:p>
          <a:p>
            <a:pPr marL="285750" indent="-285750" algn="just">
              <a:lnSpc>
                <a:spcPct val="150000"/>
              </a:lnSpc>
              <a:buFont typeface="Wingdings" panose="05000000000000000000" pitchFamily="2" charset="2"/>
              <a:buChar char="§"/>
            </a:pPr>
            <a:r>
              <a:rPr lang="pt-BR">
                <a:latin typeface="Montserrat" panose="00000500000000000000" pitchFamily="2" charset="0"/>
              </a:rPr>
              <a:t>Aumentar os </a:t>
            </a:r>
            <a:r>
              <a:rPr lang="pt-BR" err="1">
                <a:latin typeface="Montserrat" panose="00000500000000000000" pitchFamily="2" charset="0"/>
              </a:rPr>
              <a:t>hiperparâmetros</a:t>
            </a:r>
            <a:r>
              <a:rPr lang="pt-BR">
                <a:latin typeface="Montserrat" panose="00000500000000000000" pitchFamily="2" charset="0"/>
              </a:rPr>
              <a:t> </a:t>
            </a:r>
            <a:r>
              <a:rPr lang="pt-BR" b="1">
                <a:latin typeface="Montserrat" panose="00000500000000000000" pitchFamily="2" charset="0"/>
              </a:rPr>
              <a:t>min_</a:t>
            </a:r>
            <a:r>
              <a:rPr lang="pt-BR">
                <a:latin typeface="Montserrat" panose="00000500000000000000" pitchFamily="2" charset="0"/>
              </a:rPr>
              <a:t>* ou reduzir os </a:t>
            </a:r>
            <a:r>
              <a:rPr lang="pt-BR" err="1">
                <a:latin typeface="Montserrat" panose="00000500000000000000" pitchFamily="2" charset="0"/>
              </a:rPr>
              <a:t>hiperparâmetros</a:t>
            </a:r>
            <a:r>
              <a:rPr lang="pt-BR">
                <a:latin typeface="Montserrat" panose="00000500000000000000" pitchFamily="2" charset="0"/>
              </a:rPr>
              <a:t> </a:t>
            </a:r>
            <a:r>
              <a:rPr lang="pt-BR" b="1" err="1">
                <a:latin typeface="Montserrat" panose="00000500000000000000" pitchFamily="2" charset="0"/>
              </a:rPr>
              <a:t>max</a:t>
            </a:r>
            <a:r>
              <a:rPr lang="pt-BR" b="1">
                <a:latin typeface="Montserrat" panose="00000500000000000000" pitchFamily="2" charset="0"/>
              </a:rPr>
              <a:t>_</a:t>
            </a:r>
            <a:r>
              <a:rPr lang="pt-BR">
                <a:latin typeface="Montserrat" panose="00000500000000000000" pitchFamily="2" charset="0"/>
              </a:rPr>
              <a:t>* regulariza o modelo.</a:t>
            </a:r>
          </a:p>
          <a:p>
            <a:pPr marL="285750" indent="-285750" algn="just">
              <a:lnSpc>
                <a:spcPct val="150000"/>
              </a:lnSpc>
              <a:buFont typeface="Wingdings" panose="05000000000000000000" pitchFamily="2" charset="2"/>
              <a:buChar char="§"/>
            </a:pPr>
            <a:r>
              <a:rPr lang="pt-BR">
                <a:latin typeface="Montserrat" panose="00000500000000000000" pitchFamily="2" charset="0"/>
              </a:rPr>
              <a:t>Vamos testar a regularização no conjunto de dados </a:t>
            </a:r>
            <a:r>
              <a:rPr lang="pt-BR" b="1" err="1">
                <a:latin typeface="Montserrat" panose="00000500000000000000" pitchFamily="2" charset="0"/>
              </a:rPr>
              <a:t>moons</a:t>
            </a:r>
            <a:r>
              <a:rPr lang="pt-BR">
                <a:latin typeface="Montserrat" panose="00000500000000000000" pitchFamily="2" charset="0"/>
              </a:rPr>
              <a:t>, apresentado no Capítulo 5. Treinaremos uma árvore de decisão sem regularização e outra com </a:t>
            </a:r>
            <a:r>
              <a:rPr lang="pt-BR" b="1" err="1">
                <a:latin typeface="Montserrat" panose="00000500000000000000" pitchFamily="2" charset="0"/>
              </a:rPr>
              <a:t>min_samples_leaf</a:t>
            </a:r>
            <a:r>
              <a:rPr lang="pt-BR" b="1">
                <a:latin typeface="Montserrat" panose="00000500000000000000" pitchFamily="2" charset="0"/>
              </a:rPr>
              <a:t> = 5</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r>
              <a:rPr lang="pt-BR">
                <a:latin typeface="Montserrat" panose="00000500000000000000" pitchFamily="2" charset="0"/>
              </a:rPr>
              <a:t>Aqui está o código; a Figura seguir mostra os limites de decisão de cada árvore:</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2903893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02CCB-F03F-E13E-7090-CFDC7F5A10B7}"/>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0C4EA0E1-D289-16C5-C51E-9E5F2BA17F53}"/>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140BD11-EF5A-E59A-C86D-91B470E7862E}"/>
              </a:ext>
            </a:extLst>
          </p:cNvPr>
          <p:cNvSpPr txBox="1">
            <a:spLocks/>
          </p:cNvSpPr>
          <p:nvPr/>
        </p:nvSpPr>
        <p:spPr>
          <a:xfrm>
            <a:off x="2350256" y="619232"/>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pic>
        <p:nvPicPr>
          <p:cNvPr id="4" name="Imagem 3" descr="Gráfico, Gráfico de dispersão&#10;&#10;O conteúdo gerado por IA pode estar incorreto.">
            <a:extLst>
              <a:ext uri="{FF2B5EF4-FFF2-40B4-BE49-F238E27FC236}">
                <a16:creationId xmlns:a16="http://schemas.microsoft.com/office/drawing/2014/main" id="{9EC0BBC3-A79D-1E87-A2A4-8F3741C15A20}"/>
              </a:ext>
            </a:extLst>
          </p:cNvPr>
          <p:cNvPicPr>
            <a:picLocks noChangeAspect="1"/>
          </p:cNvPicPr>
          <p:nvPr/>
        </p:nvPicPr>
        <p:blipFill>
          <a:blip r:embed="rId2"/>
          <a:stretch>
            <a:fillRect/>
          </a:stretch>
        </p:blipFill>
        <p:spPr>
          <a:xfrm>
            <a:off x="79242" y="1489869"/>
            <a:ext cx="5093273" cy="3479641"/>
          </a:xfrm>
          <a:prstGeom prst="rect">
            <a:avLst/>
          </a:prstGeom>
        </p:spPr>
      </p:pic>
      <p:pic>
        <p:nvPicPr>
          <p:cNvPr id="5" name="Imagem 4" descr="Texto&#10;&#10;O conteúdo gerado por IA pode estar incorreto.">
            <a:extLst>
              <a:ext uri="{FF2B5EF4-FFF2-40B4-BE49-F238E27FC236}">
                <a16:creationId xmlns:a16="http://schemas.microsoft.com/office/drawing/2014/main" id="{7FA83A5C-6BD6-9F37-3BB2-68A063FFACAB}"/>
              </a:ext>
            </a:extLst>
          </p:cNvPr>
          <p:cNvPicPr>
            <a:picLocks noChangeAspect="1"/>
          </p:cNvPicPr>
          <p:nvPr/>
        </p:nvPicPr>
        <p:blipFill>
          <a:blip r:embed="rId3"/>
          <a:stretch>
            <a:fillRect/>
          </a:stretch>
        </p:blipFill>
        <p:spPr>
          <a:xfrm>
            <a:off x="5656132" y="1630826"/>
            <a:ext cx="5973009" cy="1590897"/>
          </a:xfrm>
          <a:prstGeom prst="rect">
            <a:avLst/>
          </a:prstGeom>
        </p:spPr>
      </p:pic>
      <p:sp>
        <p:nvSpPr>
          <p:cNvPr id="7" name="CaixaDeTexto 6">
            <a:extLst>
              <a:ext uri="{FF2B5EF4-FFF2-40B4-BE49-F238E27FC236}">
                <a16:creationId xmlns:a16="http://schemas.microsoft.com/office/drawing/2014/main" id="{D9F9CAE2-A627-0F9C-BD9F-BD63B323B057}"/>
              </a:ext>
            </a:extLst>
          </p:cNvPr>
          <p:cNvSpPr txBox="1"/>
          <p:nvPr/>
        </p:nvSpPr>
        <p:spPr>
          <a:xfrm>
            <a:off x="5520833" y="3700253"/>
            <a:ext cx="6395830" cy="2538515"/>
          </a:xfrm>
          <a:prstGeom prst="rect">
            <a:avLst/>
          </a:prstGeom>
          <a:noFill/>
        </p:spPr>
        <p:txBody>
          <a:bodyPr wrap="square">
            <a:spAutoFit/>
          </a:bodyPr>
          <a:lstStyle/>
          <a:p>
            <a:pPr algn="just">
              <a:lnSpc>
                <a:spcPct val="150000"/>
              </a:lnSpc>
            </a:pPr>
            <a:r>
              <a:rPr lang="pt-BR">
                <a:latin typeface="Montserrat" panose="00000500000000000000" pitchFamily="2" charset="0"/>
              </a:rPr>
              <a:t>O modelo sem regularização à esquerda está claramente sofrendo </a:t>
            </a:r>
            <a:r>
              <a:rPr lang="pt-BR" b="1" err="1">
                <a:latin typeface="Montserrat" panose="00000500000000000000" pitchFamily="2" charset="0"/>
              </a:rPr>
              <a:t>overfitting</a:t>
            </a:r>
            <a:r>
              <a:rPr lang="pt-BR">
                <a:latin typeface="Montserrat" panose="00000500000000000000" pitchFamily="2" charset="0"/>
              </a:rPr>
              <a:t>, enquanto o modelo regularizado à direita provavelmente terá melhor capacidade de </a:t>
            </a:r>
            <a:r>
              <a:rPr lang="pt-BR" b="1">
                <a:latin typeface="Montserrat" panose="00000500000000000000" pitchFamily="2" charset="0"/>
              </a:rPr>
              <a:t>generalização</a:t>
            </a:r>
            <a:r>
              <a:rPr lang="pt-BR">
                <a:latin typeface="Montserrat" panose="00000500000000000000" pitchFamily="2" charset="0"/>
              </a:rPr>
              <a:t>. Podemos verificar isso avaliando ambas as árvores em um conjunto de teste gerado com uma semente aleatória diferente:</a:t>
            </a:r>
          </a:p>
        </p:txBody>
      </p:sp>
    </p:spTree>
    <p:extLst>
      <p:ext uri="{BB962C8B-B14F-4D97-AF65-F5344CB8AC3E}">
        <p14:creationId xmlns:p14="http://schemas.microsoft.com/office/powerpoint/2010/main" val="982458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AB401-6864-F6D3-5C02-2A643D203ACD}"/>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B4871FDB-7938-ACDA-9A4C-781692F5881D}"/>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9CFDA5F-931E-ED46-A45F-B0A18E8328BB}"/>
              </a:ext>
            </a:extLst>
          </p:cNvPr>
          <p:cNvSpPr txBox="1">
            <a:spLocks/>
          </p:cNvSpPr>
          <p:nvPr/>
        </p:nvSpPr>
        <p:spPr>
          <a:xfrm>
            <a:off x="2350256" y="619232"/>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sp>
        <p:nvSpPr>
          <p:cNvPr id="10" name="CaixaDeTexto 9">
            <a:extLst>
              <a:ext uri="{FF2B5EF4-FFF2-40B4-BE49-F238E27FC236}">
                <a16:creationId xmlns:a16="http://schemas.microsoft.com/office/drawing/2014/main" id="{11AEA71F-0A3C-9913-D4DE-23FFA54FD4E2}"/>
              </a:ext>
            </a:extLst>
          </p:cNvPr>
          <p:cNvSpPr txBox="1"/>
          <p:nvPr/>
        </p:nvSpPr>
        <p:spPr>
          <a:xfrm>
            <a:off x="1518764" y="4399167"/>
            <a:ext cx="9752210" cy="369332"/>
          </a:xfrm>
          <a:prstGeom prst="rect">
            <a:avLst/>
          </a:prstGeom>
          <a:noFill/>
        </p:spPr>
        <p:txBody>
          <a:bodyPr wrap="square">
            <a:spAutoFit/>
          </a:bodyPr>
          <a:lstStyle/>
          <a:p>
            <a:r>
              <a:rPr lang="pt-BR"/>
              <a:t>                    </a:t>
            </a:r>
          </a:p>
        </p:txBody>
      </p:sp>
      <p:pic>
        <p:nvPicPr>
          <p:cNvPr id="12" name="Imagem 11" descr="Texto&#10;&#10;O conteúdo gerado por IA pode estar incorreto.">
            <a:extLst>
              <a:ext uri="{FF2B5EF4-FFF2-40B4-BE49-F238E27FC236}">
                <a16:creationId xmlns:a16="http://schemas.microsoft.com/office/drawing/2014/main" id="{D5050B20-39BD-048D-5ABE-0B975EB907CB}"/>
              </a:ext>
            </a:extLst>
          </p:cNvPr>
          <p:cNvPicPr>
            <a:picLocks noChangeAspect="1"/>
          </p:cNvPicPr>
          <p:nvPr/>
        </p:nvPicPr>
        <p:blipFill>
          <a:blip r:embed="rId2"/>
          <a:stretch>
            <a:fillRect/>
          </a:stretch>
        </p:blipFill>
        <p:spPr>
          <a:xfrm>
            <a:off x="3408364" y="3429000"/>
            <a:ext cx="5973009" cy="1590897"/>
          </a:xfrm>
          <a:prstGeom prst="rect">
            <a:avLst/>
          </a:prstGeom>
        </p:spPr>
      </p:pic>
      <p:sp>
        <p:nvSpPr>
          <p:cNvPr id="14" name="CaixaDeTexto 13">
            <a:extLst>
              <a:ext uri="{FF2B5EF4-FFF2-40B4-BE49-F238E27FC236}">
                <a16:creationId xmlns:a16="http://schemas.microsoft.com/office/drawing/2014/main" id="{C304F0FE-C8D5-05BF-4B1F-C097EEF696AF}"/>
              </a:ext>
            </a:extLst>
          </p:cNvPr>
          <p:cNvSpPr txBox="1"/>
          <p:nvPr/>
        </p:nvSpPr>
        <p:spPr>
          <a:xfrm>
            <a:off x="546653" y="1453473"/>
            <a:ext cx="10724321" cy="17075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 modelo sem regularização à esquerda está claramente sofrendo </a:t>
            </a:r>
            <a:r>
              <a:rPr lang="pt-BR" b="1" err="1">
                <a:latin typeface="Montserrat" panose="00000500000000000000" pitchFamily="2" charset="0"/>
              </a:rPr>
              <a:t>overfitting</a:t>
            </a:r>
            <a:r>
              <a:rPr lang="pt-BR">
                <a:latin typeface="Montserrat" panose="00000500000000000000" pitchFamily="2" charset="0"/>
              </a:rPr>
              <a:t>, enquanto o modelo regularizado à direita provavelmente terá melhor capacidade de </a:t>
            </a:r>
            <a:r>
              <a:rPr lang="pt-BR" b="1">
                <a:latin typeface="Montserrat" panose="00000500000000000000" pitchFamily="2" charset="0"/>
              </a:rPr>
              <a:t>generalização</a:t>
            </a:r>
            <a:r>
              <a:rPr lang="pt-BR">
                <a:latin typeface="Montserrat" panose="00000500000000000000" pitchFamily="2" charset="0"/>
              </a:rPr>
              <a:t>. Podemos verificar isso avaliando ambas as árvores em um conjunto de teste gerado com uma semente aleatória diferente:</a:t>
            </a:r>
          </a:p>
        </p:txBody>
      </p:sp>
      <p:sp>
        <p:nvSpPr>
          <p:cNvPr id="16" name="CaixaDeTexto 15">
            <a:extLst>
              <a:ext uri="{FF2B5EF4-FFF2-40B4-BE49-F238E27FC236}">
                <a16:creationId xmlns:a16="http://schemas.microsoft.com/office/drawing/2014/main" id="{E9BBB69A-BC6B-449F-8429-16803C2664FD}"/>
              </a:ext>
            </a:extLst>
          </p:cNvPr>
          <p:cNvSpPr txBox="1"/>
          <p:nvPr/>
        </p:nvSpPr>
        <p:spPr>
          <a:xfrm>
            <a:off x="2253698" y="5404527"/>
            <a:ext cx="6395830" cy="646331"/>
          </a:xfrm>
          <a:prstGeom prst="rect">
            <a:avLst/>
          </a:prstGeom>
          <a:noFill/>
        </p:spPr>
        <p:txBody>
          <a:bodyPr wrap="square">
            <a:spAutoFit/>
          </a:bodyPr>
          <a:lstStyle/>
          <a:p>
            <a:pPr>
              <a:buNone/>
            </a:pPr>
            <a:r>
              <a:rPr lang="pt-BR">
                <a:latin typeface="Montserrat" panose="00000500000000000000" pitchFamily="2" charset="0"/>
              </a:rPr>
              <a:t>De fato, a segunda árvore apresenta uma </a:t>
            </a:r>
            <a:r>
              <a:rPr lang="pt-BR" b="1">
                <a:latin typeface="Montserrat" panose="00000500000000000000" pitchFamily="2" charset="0"/>
              </a:rPr>
              <a:t>maior acurácia</a:t>
            </a:r>
            <a:r>
              <a:rPr lang="pt-BR">
                <a:latin typeface="Montserrat" panose="00000500000000000000" pitchFamily="2" charset="0"/>
              </a:rPr>
              <a:t> no conjunto de teste.</a:t>
            </a:r>
          </a:p>
        </p:txBody>
      </p:sp>
    </p:spTree>
    <p:extLst>
      <p:ext uri="{BB962C8B-B14F-4D97-AF65-F5344CB8AC3E}">
        <p14:creationId xmlns:p14="http://schemas.microsoft.com/office/powerpoint/2010/main" val="2494496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6FC64-98AC-5B3B-3942-0EA3AEF1807D}"/>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5EBA279-B5C1-D580-F75F-F3491D43C649}"/>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503ED8D3-D66F-010A-CCE0-828588CDEBCA}"/>
              </a:ext>
            </a:extLst>
          </p:cNvPr>
          <p:cNvSpPr txBox="1">
            <a:spLocks/>
          </p:cNvSpPr>
          <p:nvPr/>
        </p:nvSpPr>
        <p:spPr>
          <a:xfrm>
            <a:off x="3953212" y="359534"/>
            <a:ext cx="277031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9. Regressão</a:t>
            </a:r>
          </a:p>
          <a:p>
            <a:pPr algn="ctr"/>
            <a:endParaRPr lang="pt-BR">
              <a:solidFill>
                <a:schemeClr val="bg1"/>
              </a:solidFill>
            </a:endParaRPr>
          </a:p>
        </p:txBody>
      </p:sp>
      <p:sp>
        <p:nvSpPr>
          <p:cNvPr id="6" name="CaixaDeTexto 5">
            <a:extLst>
              <a:ext uri="{FF2B5EF4-FFF2-40B4-BE49-F238E27FC236}">
                <a16:creationId xmlns:a16="http://schemas.microsoft.com/office/drawing/2014/main" id="{EA33A810-4DE4-0510-16D1-628AC870A40E}"/>
              </a:ext>
            </a:extLst>
          </p:cNvPr>
          <p:cNvSpPr txBox="1"/>
          <p:nvPr/>
        </p:nvSpPr>
        <p:spPr>
          <a:xfrm>
            <a:off x="516835" y="1592251"/>
            <a:ext cx="11387201"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Árvores de decisão também são capazes de realizar tarefas de </a:t>
            </a:r>
            <a:r>
              <a:rPr lang="pt-BR" b="1">
                <a:latin typeface="Montserrat" panose="00000500000000000000" pitchFamily="2" charset="0"/>
              </a:rPr>
              <a:t>regressão</a:t>
            </a:r>
            <a:r>
              <a:rPr lang="pt-BR">
                <a:latin typeface="Montserrat" panose="00000500000000000000" pitchFamily="2" charset="0"/>
              </a:rPr>
              <a:t>. Vamos construir uma </a:t>
            </a:r>
            <a:r>
              <a:rPr lang="pt-BR" b="1">
                <a:latin typeface="Montserrat" panose="00000500000000000000" pitchFamily="2" charset="0"/>
              </a:rPr>
              <a:t>árvore de regressão</a:t>
            </a:r>
            <a:r>
              <a:rPr lang="pt-BR">
                <a:latin typeface="Montserrat" panose="00000500000000000000" pitchFamily="2" charset="0"/>
              </a:rPr>
              <a:t> usando a classe </a:t>
            </a:r>
            <a:r>
              <a:rPr lang="pt-BR" b="1" err="1">
                <a:latin typeface="Montserrat" panose="00000500000000000000" pitchFamily="2" charset="0"/>
              </a:rPr>
              <a:t>DecisionTreeRegressor</a:t>
            </a:r>
            <a:r>
              <a:rPr lang="pt-BR">
                <a:latin typeface="Montserrat" panose="00000500000000000000" pitchFamily="2" charset="0"/>
              </a:rPr>
              <a:t> do </a:t>
            </a:r>
            <a:r>
              <a:rPr lang="pt-BR" err="1">
                <a:latin typeface="Montserrat" panose="00000500000000000000" pitchFamily="2" charset="0"/>
              </a:rPr>
              <a:t>Scikit-Learn</a:t>
            </a:r>
            <a:r>
              <a:rPr lang="pt-BR">
                <a:latin typeface="Montserrat" panose="00000500000000000000" pitchFamily="2" charset="0"/>
              </a:rPr>
              <a:t>, treinando-a em um conjunto de dados quadrático com ruído, definindo </a:t>
            </a:r>
            <a:r>
              <a:rPr lang="pt-BR" b="1" err="1">
                <a:latin typeface="Montserrat" panose="00000500000000000000" pitchFamily="2" charset="0"/>
              </a:rPr>
              <a:t>max_depth</a:t>
            </a:r>
            <a:r>
              <a:rPr lang="pt-BR" b="1">
                <a:latin typeface="Montserrat" panose="00000500000000000000" pitchFamily="2" charset="0"/>
              </a:rPr>
              <a:t> = 2</a:t>
            </a:r>
            <a:r>
              <a:rPr lang="pt-BR">
                <a:latin typeface="Montserrat" panose="00000500000000000000" pitchFamily="2" charset="0"/>
              </a:rPr>
              <a:t>:</a:t>
            </a:r>
          </a:p>
        </p:txBody>
      </p:sp>
      <p:pic>
        <p:nvPicPr>
          <p:cNvPr id="5" name="Imagem 4" descr="Texto&#10;&#10;O conteúdo gerado por IA pode estar incorreto.">
            <a:extLst>
              <a:ext uri="{FF2B5EF4-FFF2-40B4-BE49-F238E27FC236}">
                <a16:creationId xmlns:a16="http://schemas.microsoft.com/office/drawing/2014/main" id="{0B95F375-8CA1-CA31-E995-DF591DA07ADC}"/>
              </a:ext>
            </a:extLst>
          </p:cNvPr>
          <p:cNvPicPr>
            <a:picLocks noChangeAspect="1"/>
          </p:cNvPicPr>
          <p:nvPr/>
        </p:nvPicPr>
        <p:blipFill>
          <a:blip r:embed="rId2"/>
          <a:stretch>
            <a:fillRect/>
          </a:stretch>
        </p:blipFill>
        <p:spPr>
          <a:xfrm>
            <a:off x="3257273" y="3207749"/>
            <a:ext cx="5906324" cy="2187148"/>
          </a:xfrm>
          <a:prstGeom prst="rect">
            <a:avLst/>
          </a:prstGeom>
        </p:spPr>
      </p:pic>
      <p:sp>
        <p:nvSpPr>
          <p:cNvPr id="9" name="CaixaDeTexto 8">
            <a:extLst>
              <a:ext uri="{FF2B5EF4-FFF2-40B4-BE49-F238E27FC236}">
                <a16:creationId xmlns:a16="http://schemas.microsoft.com/office/drawing/2014/main" id="{7BA49610-3E10-2D5C-45AB-6FDD3FAEAAD4}"/>
              </a:ext>
            </a:extLst>
          </p:cNvPr>
          <p:cNvSpPr txBox="1"/>
          <p:nvPr/>
        </p:nvSpPr>
        <p:spPr>
          <a:xfrm>
            <a:off x="755296" y="5847643"/>
            <a:ext cx="7265581" cy="369332"/>
          </a:xfrm>
          <a:prstGeom prst="rect">
            <a:avLst/>
          </a:prstGeom>
          <a:noFill/>
        </p:spPr>
        <p:txBody>
          <a:bodyPr wrap="square">
            <a:spAutoFit/>
          </a:bodyPr>
          <a:lstStyle/>
          <a:p>
            <a:pPr marL="285750" indent="-285750">
              <a:buFont typeface="Wingdings" panose="05000000000000000000" pitchFamily="2" charset="2"/>
              <a:buChar char="§"/>
            </a:pPr>
            <a:r>
              <a:rPr lang="pt-BR">
                <a:latin typeface="Montserrat" panose="00000500000000000000" pitchFamily="2" charset="0"/>
              </a:rPr>
              <a:t>A árvore resultante está representada na figura a seguir:</a:t>
            </a:r>
          </a:p>
        </p:txBody>
      </p:sp>
    </p:spTree>
    <p:extLst>
      <p:ext uri="{BB962C8B-B14F-4D97-AF65-F5344CB8AC3E}">
        <p14:creationId xmlns:p14="http://schemas.microsoft.com/office/powerpoint/2010/main" val="1248827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C9521-CCF4-248B-0307-C0B411405426}"/>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2F7CEE97-042E-AA4D-F4FC-46EB937EDB8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C4A51838-75E2-4243-06A7-506DADC2A6BD}"/>
              </a:ext>
            </a:extLst>
          </p:cNvPr>
          <p:cNvSpPr txBox="1">
            <a:spLocks/>
          </p:cNvSpPr>
          <p:nvPr/>
        </p:nvSpPr>
        <p:spPr>
          <a:xfrm>
            <a:off x="3973090" y="88567"/>
            <a:ext cx="277031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9. Regressão</a:t>
            </a:r>
          </a:p>
          <a:p>
            <a:pPr algn="ctr"/>
            <a:endParaRPr lang="pt-BR">
              <a:solidFill>
                <a:schemeClr val="bg1"/>
              </a:solidFill>
            </a:endParaRPr>
          </a:p>
        </p:txBody>
      </p:sp>
      <p:pic>
        <p:nvPicPr>
          <p:cNvPr id="4" name="Imagem 3" descr="Diagrama&#10;&#10;O conteúdo gerado por IA pode estar incorreto.">
            <a:extLst>
              <a:ext uri="{FF2B5EF4-FFF2-40B4-BE49-F238E27FC236}">
                <a16:creationId xmlns:a16="http://schemas.microsoft.com/office/drawing/2014/main" id="{1DCA7400-41D4-EB2E-2495-860C4411E7C6}"/>
              </a:ext>
            </a:extLst>
          </p:cNvPr>
          <p:cNvPicPr>
            <a:picLocks noChangeAspect="1"/>
          </p:cNvPicPr>
          <p:nvPr/>
        </p:nvPicPr>
        <p:blipFill>
          <a:blip r:embed="rId2"/>
          <a:stretch>
            <a:fillRect/>
          </a:stretch>
        </p:blipFill>
        <p:spPr>
          <a:xfrm>
            <a:off x="210682" y="3319908"/>
            <a:ext cx="5638197" cy="2654813"/>
          </a:xfrm>
          <a:prstGeom prst="rect">
            <a:avLst/>
          </a:prstGeom>
        </p:spPr>
      </p:pic>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7F16A16-EB7E-E82E-F15D-DA5588E9745F}"/>
                  </a:ext>
                </a:extLst>
              </p:cNvPr>
              <p:cNvSpPr txBox="1"/>
              <p:nvPr/>
            </p:nvSpPr>
            <p:spPr>
              <a:xfrm>
                <a:off x="5358245" y="2765297"/>
                <a:ext cx="6415678"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 nó raiz pergunta se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0">
                            <a:latin typeface="Cambria Math" panose="02040503050406030204" pitchFamily="18" charset="0"/>
                          </a:rPr>
                          <m:t>1</m:t>
                        </m:r>
                      </m:sub>
                    </m:sSub>
                    <m:r>
                      <a:rPr lang="ar-AE" i="0">
                        <a:latin typeface="Cambria Math" panose="02040503050406030204" pitchFamily="18" charset="0"/>
                      </a:rPr>
                      <m:t>≤</m:t>
                    </m:r>
                    <m:r>
                      <a:rPr lang="ar-AE" i="0">
                        <a:latin typeface="Cambria Math" panose="02040503050406030204" pitchFamily="18" charset="0"/>
                      </a:rPr>
                      <m:t>0</m:t>
                    </m:r>
                    <m:r>
                      <a:rPr lang="ar-AE" i="0">
                        <a:latin typeface="Cambria Math" panose="02040503050406030204" pitchFamily="18" charset="0"/>
                      </a:rPr>
                      <m:t>.</m:t>
                    </m:r>
                    <m:r>
                      <a:rPr lang="ar-AE" i="0">
                        <a:latin typeface="Cambria Math" panose="02040503050406030204" pitchFamily="18" charset="0"/>
                      </a:rPr>
                      <m:t>197</m:t>
                    </m:r>
                  </m:oMath>
                </a14:m>
                <a:r>
                  <a:rPr lang="ar-AE">
                    <a:latin typeface="Montserrat" panose="00000500000000000000" pitchFamily="2" charset="0"/>
                  </a:rPr>
                  <a:t>. </a:t>
                </a:r>
                <a:r>
                  <a:rPr lang="pt-BR">
                    <a:latin typeface="Montserrat" panose="00000500000000000000" pitchFamily="2" charset="0"/>
                  </a:rPr>
                  <a:t>Como não é, o algoritmo segue para o nó filho à direita, que pergunta se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0">
                            <a:latin typeface="Cambria Math" panose="02040503050406030204" pitchFamily="18" charset="0"/>
                          </a:rPr>
                          <m:t>1</m:t>
                        </m:r>
                      </m:sub>
                    </m:sSub>
                    <m:r>
                      <a:rPr lang="ar-AE" i="0">
                        <a:latin typeface="Cambria Math" panose="02040503050406030204" pitchFamily="18" charset="0"/>
                      </a:rPr>
                      <m:t>≤</m:t>
                    </m:r>
                    <m:r>
                      <a:rPr lang="ar-AE" i="0">
                        <a:latin typeface="Cambria Math" panose="02040503050406030204" pitchFamily="18" charset="0"/>
                      </a:rPr>
                      <m:t>0</m:t>
                    </m:r>
                    <m:r>
                      <a:rPr lang="ar-AE" i="0">
                        <a:latin typeface="Cambria Math" panose="02040503050406030204" pitchFamily="18" charset="0"/>
                      </a:rPr>
                      <m:t>.</m:t>
                    </m:r>
                    <m:r>
                      <a:rPr lang="ar-AE" i="0">
                        <a:latin typeface="Cambria Math" panose="02040503050406030204" pitchFamily="18" charset="0"/>
                      </a:rPr>
                      <m:t>772</m:t>
                    </m:r>
                  </m:oMath>
                </a14:m>
                <a:r>
                  <a:rPr lang="ar-AE">
                    <a:latin typeface="Montserrat" panose="00000500000000000000" pitchFamily="2" charset="0"/>
                  </a:rPr>
                  <a:t>. </a:t>
                </a:r>
                <a:r>
                  <a:rPr lang="pt-BR">
                    <a:latin typeface="Montserrat" panose="00000500000000000000" pitchFamily="2" charset="0"/>
                  </a:rPr>
                  <a:t>Como é, o algoritmo vai para o nó filho à esquerda. Este é um nó folha, e ele prevê valor = 0.111. Essa previsão é a média dos valores alvo das 110 instâncias de treinamento associadas a este nó folha, resultando em um erro quadrático médio igual a 0.015 para essas 110 instâncias.</a:t>
                </a:r>
              </a:p>
            </p:txBody>
          </p:sp>
        </mc:Choice>
        <mc:Fallback xmlns="">
          <p:sp>
            <p:nvSpPr>
              <p:cNvPr id="9" name="CaixaDeTexto 8">
                <a:extLst>
                  <a:ext uri="{FF2B5EF4-FFF2-40B4-BE49-F238E27FC236}">
                    <a16:creationId xmlns:a16="http://schemas.microsoft.com/office/drawing/2014/main" id="{A7F16A16-EB7E-E82E-F15D-DA5588E9745F}"/>
                  </a:ext>
                </a:extLst>
              </p:cNvPr>
              <p:cNvSpPr txBox="1">
                <a:spLocks noRot="1" noChangeAspect="1" noMove="1" noResize="1" noEditPoints="1" noAdjustHandles="1" noChangeArrowheads="1" noChangeShapeType="1" noTextEdit="1"/>
              </p:cNvSpPr>
              <p:nvPr/>
            </p:nvSpPr>
            <p:spPr>
              <a:xfrm>
                <a:off x="5358245" y="2765297"/>
                <a:ext cx="6415678" cy="3785011"/>
              </a:xfrm>
              <a:prstGeom prst="rect">
                <a:avLst/>
              </a:prstGeom>
              <a:blipFill>
                <a:blip r:embed="rId3"/>
                <a:stretch>
                  <a:fillRect l="-665" r="-7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9C67646-9F5B-B609-9DAB-A3906145E42E}"/>
                  </a:ext>
                </a:extLst>
              </p:cNvPr>
              <p:cNvSpPr txBox="1"/>
              <p:nvPr/>
            </p:nvSpPr>
            <p:spPr>
              <a:xfrm>
                <a:off x="0" y="643178"/>
                <a:ext cx="7335078" cy="21221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Esta árvore se parece muito com a árvore de classificação que você construiu anteriormente. A principal diferença é que, em vez de prever uma classe em cada nó, ela prevê um valor. Por exemplo, suponha que você queira fazer uma previsão para uma nova instância com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0">
                            <a:latin typeface="Cambria Math" panose="02040503050406030204" pitchFamily="18" charset="0"/>
                          </a:rPr>
                          <m:t>1</m:t>
                        </m:r>
                      </m:sub>
                    </m:sSub>
                    <m:r>
                      <a:rPr lang="ar-AE" i="0">
                        <a:latin typeface="Cambria Math" panose="02040503050406030204" pitchFamily="18" charset="0"/>
                      </a:rPr>
                      <m:t>=</m:t>
                    </m:r>
                    <m:r>
                      <a:rPr lang="ar-AE" i="0">
                        <a:latin typeface="Cambria Math" panose="02040503050406030204" pitchFamily="18" charset="0"/>
                      </a:rPr>
                      <m:t>0</m:t>
                    </m:r>
                    <m:r>
                      <a:rPr lang="ar-AE" i="0">
                        <a:latin typeface="Cambria Math" panose="02040503050406030204" pitchFamily="18" charset="0"/>
                      </a:rPr>
                      <m:t>.</m:t>
                    </m:r>
                    <m:r>
                      <a:rPr lang="ar-AE" i="0">
                        <a:latin typeface="Cambria Math" panose="02040503050406030204" pitchFamily="18" charset="0"/>
                      </a:rPr>
                      <m:t>2</m:t>
                    </m:r>
                  </m:oMath>
                </a14:m>
                <a:r>
                  <a:rPr lang="ar-AE">
                    <a:latin typeface="Montserrat" panose="00000500000000000000" pitchFamily="2" charset="0"/>
                  </a:rPr>
                  <a:t>. </a:t>
                </a:r>
                <a:endParaRPr lang="pt-BR">
                  <a:latin typeface="Montserrat" panose="00000500000000000000" pitchFamily="2" charset="0"/>
                </a:endParaRPr>
              </a:p>
            </p:txBody>
          </p:sp>
        </mc:Choice>
        <mc:Fallback xmlns="">
          <p:sp>
            <p:nvSpPr>
              <p:cNvPr id="11" name="CaixaDeTexto 10">
                <a:extLst>
                  <a:ext uri="{FF2B5EF4-FFF2-40B4-BE49-F238E27FC236}">
                    <a16:creationId xmlns:a16="http://schemas.microsoft.com/office/drawing/2014/main" id="{B9C67646-9F5B-B609-9DAB-A3906145E42E}"/>
                  </a:ext>
                </a:extLst>
              </p:cNvPr>
              <p:cNvSpPr txBox="1">
                <a:spLocks noRot="1" noChangeAspect="1" noMove="1" noResize="1" noEditPoints="1" noAdjustHandles="1" noChangeArrowheads="1" noChangeShapeType="1" noTextEdit="1"/>
              </p:cNvSpPr>
              <p:nvPr/>
            </p:nvSpPr>
            <p:spPr>
              <a:xfrm>
                <a:off x="0" y="643178"/>
                <a:ext cx="7335078" cy="2122119"/>
              </a:xfrm>
              <a:prstGeom prst="rect">
                <a:avLst/>
              </a:prstGeom>
              <a:blipFill>
                <a:blip r:embed="rId4"/>
                <a:stretch>
                  <a:fillRect l="-499" r="-665"/>
                </a:stretch>
              </a:blipFill>
            </p:spPr>
            <p:txBody>
              <a:bodyPr/>
              <a:lstStyle/>
              <a:p>
                <a:r>
                  <a:rPr lang="en-US">
                    <a:noFill/>
                  </a:rPr>
                  <a:t> </a:t>
                </a:r>
              </a:p>
            </p:txBody>
          </p:sp>
        </mc:Fallback>
      </mc:AlternateContent>
    </p:spTree>
    <p:extLst>
      <p:ext uri="{BB962C8B-B14F-4D97-AF65-F5344CB8AC3E}">
        <p14:creationId xmlns:p14="http://schemas.microsoft.com/office/powerpoint/2010/main" val="493814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FF75B-2877-BF77-8258-BC151BF223B3}"/>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67D3446D-DC10-B2AF-8D2E-3AAAC16BC0A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E7C9BAFF-7B82-B126-A7BE-93C0D6D19A1C}"/>
              </a:ext>
            </a:extLst>
          </p:cNvPr>
          <p:cNvSpPr txBox="1">
            <a:spLocks/>
          </p:cNvSpPr>
          <p:nvPr/>
        </p:nvSpPr>
        <p:spPr>
          <a:xfrm>
            <a:off x="4873383" y="619232"/>
            <a:ext cx="277031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9. Regressão</a:t>
            </a:r>
          </a:p>
          <a:p>
            <a:pPr algn="ctr"/>
            <a:endParaRPr lang="pt-BR">
              <a:solidFill>
                <a:schemeClr val="bg1"/>
              </a:solidFill>
            </a:endParaRPr>
          </a:p>
        </p:txBody>
      </p:sp>
      <p:pic>
        <p:nvPicPr>
          <p:cNvPr id="5" name="Imagem 4" descr="Gráfico, Gráfico de dispersão&#10;&#10;O conteúdo gerado por IA pode estar incorreto.">
            <a:extLst>
              <a:ext uri="{FF2B5EF4-FFF2-40B4-BE49-F238E27FC236}">
                <a16:creationId xmlns:a16="http://schemas.microsoft.com/office/drawing/2014/main" id="{D1A9AF3C-610E-B8B6-E1DD-E364F74DAA9C}"/>
              </a:ext>
            </a:extLst>
          </p:cNvPr>
          <p:cNvPicPr>
            <a:picLocks noChangeAspect="1"/>
          </p:cNvPicPr>
          <p:nvPr/>
        </p:nvPicPr>
        <p:blipFill>
          <a:blip r:embed="rId2"/>
          <a:stretch>
            <a:fillRect/>
          </a:stretch>
        </p:blipFill>
        <p:spPr>
          <a:xfrm>
            <a:off x="689779" y="2087575"/>
            <a:ext cx="4865448" cy="3088413"/>
          </a:xfrm>
          <a:prstGeom prst="rect">
            <a:avLst/>
          </a:prstGeom>
        </p:spPr>
      </p:pic>
      <p:sp>
        <p:nvSpPr>
          <p:cNvPr id="7" name="CaixaDeTexto 6">
            <a:extLst>
              <a:ext uri="{FF2B5EF4-FFF2-40B4-BE49-F238E27FC236}">
                <a16:creationId xmlns:a16="http://schemas.microsoft.com/office/drawing/2014/main" id="{2C51A2A2-26F6-5192-226B-24ED621DFF01}"/>
              </a:ext>
            </a:extLst>
          </p:cNvPr>
          <p:cNvSpPr txBox="1"/>
          <p:nvPr/>
        </p:nvSpPr>
        <p:spPr>
          <a:xfrm>
            <a:off x="6258538" y="1886439"/>
            <a:ext cx="5548520" cy="4200509"/>
          </a:xfrm>
          <a:prstGeom prst="rect">
            <a:avLst/>
          </a:prstGeom>
          <a:noFill/>
        </p:spPr>
        <p:txBody>
          <a:bodyPr wrap="square">
            <a:spAutoFit/>
          </a:bodyPr>
          <a:lstStyle/>
          <a:p>
            <a:pPr algn="just">
              <a:lnSpc>
                <a:spcPct val="150000"/>
              </a:lnSpc>
            </a:pPr>
            <a:r>
              <a:rPr lang="pt-BR">
                <a:latin typeface="Montserrat" panose="00000500000000000000" pitchFamily="2" charset="0"/>
              </a:rPr>
              <a:t>As previsões deste modelo são representadas à esquerda na Figura ao lado. Se você definir </a:t>
            </a:r>
            <a:r>
              <a:rPr lang="pt-BR" err="1">
                <a:latin typeface="Montserrat" panose="00000500000000000000" pitchFamily="2" charset="0"/>
              </a:rPr>
              <a:t>max_depth</a:t>
            </a:r>
            <a:r>
              <a:rPr lang="pt-BR">
                <a:latin typeface="Montserrat" panose="00000500000000000000" pitchFamily="2" charset="0"/>
              </a:rPr>
              <a:t>=3, obterá as previsões representadas à direita. Observe como o valor previsto para cada região é sempre a média dos valores alvo das instâncias naquela região. O algoritmo divide cada região de uma forma que faz com que a maioria das instâncias de treinamento fique o mais próxima possível desse valor previsto.</a:t>
            </a:r>
          </a:p>
        </p:txBody>
      </p:sp>
    </p:spTree>
    <p:extLst>
      <p:ext uri="{BB962C8B-B14F-4D97-AF65-F5344CB8AC3E}">
        <p14:creationId xmlns:p14="http://schemas.microsoft.com/office/powerpoint/2010/main" val="2628150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A88CF-1AF3-E9A5-AF32-A889C2B09B4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4036347-6BB3-F0E5-3020-29E082D274B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CCCF540-F112-0A5E-60E3-3E82D5E88350}"/>
              </a:ext>
            </a:extLst>
          </p:cNvPr>
          <p:cNvSpPr txBox="1">
            <a:spLocks/>
          </p:cNvSpPr>
          <p:nvPr/>
        </p:nvSpPr>
        <p:spPr>
          <a:xfrm>
            <a:off x="4873383" y="619232"/>
            <a:ext cx="277031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9. Regressão</a:t>
            </a:r>
          </a:p>
          <a:p>
            <a:pPr algn="ctr"/>
            <a:endParaRPr lang="pt-BR">
              <a:solidFill>
                <a:schemeClr val="bg1"/>
              </a:solidFill>
            </a:endParaRPr>
          </a:p>
        </p:txBody>
      </p:sp>
      <p:sp>
        <p:nvSpPr>
          <p:cNvPr id="4" name="CaixaDeTexto 3">
            <a:extLst>
              <a:ext uri="{FF2B5EF4-FFF2-40B4-BE49-F238E27FC236}">
                <a16:creationId xmlns:a16="http://schemas.microsoft.com/office/drawing/2014/main" id="{94B02E7F-F39F-CA2F-B240-DD95207B954F}"/>
              </a:ext>
            </a:extLst>
          </p:cNvPr>
          <p:cNvSpPr txBox="1"/>
          <p:nvPr/>
        </p:nvSpPr>
        <p:spPr>
          <a:xfrm>
            <a:off x="665922" y="1570383"/>
            <a:ext cx="11380304"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 algoritmo CART funciona como descrito anteriormente, exceto que, em vez de tentar dividir o conjunto de treinamento de forma a minimizar a impureza, ele agora tenta dividir o conjunto de treinamento de forma a minimizar o erro quadrático médio (MSE). A Equação a seguir mostra a função de custo que o algoritmo tenta minimizar.</a:t>
            </a:r>
          </a:p>
          <a:p>
            <a:pPr algn="just">
              <a:lnSpc>
                <a:spcPct val="150000"/>
              </a:lnSpc>
            </a:pPr>
            <a:r>
              <a:rPr lang="en-US">
                <a:latin typeface="Montserrat" panose="00000500000000000000" pitchFamily="2" charset="0"/>
              </a:rPr>
              <a:t>.</a:t>
            </a:r>
            <a:endParaRPr lang="pt-BR">
              <a:latin typeface="Montserrat" panose="00000500000000000000" pitchFamily="2" charset="0"/>
            </a:endParaRPr>
          </a:p>
        </p:txBody>
      </p:sp>
      <p:pic>
        <p:nvPicPr>
          <p:cNvPr id="9" name="Imagem 8" descr="Diagrama&#10;&#10;O conteúdo gerado por IA pode estar incorreto.">
            <a:extLst>
              <a:ext uri="{FF2B5EF4-FFF2-40B4-BE49-F238E27FC236}">
                <a16:creationId xmlns:a16="http://schemas.microsoft.com/office/drawing/2014/main" id="{64EFC3D0-2964-460E-A691-98C09971B207}"/>
              </a:ext>
            </a:extLst>
          </p:cNvPr>
          <p:cNvPicPr>
            <a:picLocks noChangeAspect="1"/>
          </p:cNvPicPr>
          <p:nvPr/>
        </p:nvPicPr>
        <p:blipFill>
          <a:blip r:embed="rId2"/>
          <a:stretch>
            <a:fillRect/>
          </a:stretch>
        </p:blipFill>
        <p:spPr>
          <a:xfrm>
            <a:off x="993913" y="3498574"/>
            <a:ext cx="10346635" cy="2349069"/>
          </a:xfrm>
          <a:prstGeom prst="rect">
            <a:avLst/>
          </a:prstGeom>
        </p:spPr>
      </p:pic>
    </p:spTree>
    <p:extLst>
      <p:ext uri="{BB962C8B-B14F-4D97-AF65-F5344CB8AC3E}">
        <p14:creationId xmlns:p14="http://schemas.microsoft.com/office/powerpoint/2010/main" val="3329042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86AC2-3AF8-6283-E33C-03397069DFAF}"/>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FE3546A3-105C-423F-6D19-11FA1122272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7766489-618E-D518-31FD-A1C6F503D49F}"/>
              </a:ext>
            </a:extLst>
          </p:cNvPr>
          <p:cNvSpPr txBox="1">
            <a:spLocks/>
          </p:cNvSpPr>
          <p:nvPr/>
        </p:nvSpPr>
        <p:spPr>
          <a:xfrm>
            <a:off x="4873383" y="619232"/>
            <a:ext cx="277031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9. Regressão</a:t>
            </a:r>
          </a:p>
          <a:p>
            <a:pPr algn="ctr"/>
            <a:endParaRPr lang="pt-BR">
              <a:solidFill>
                <a:schemeClr val="bg1"/>
              </a:solidFill>
            </a:endParaRPr>
          </a:p>
        </p:txBody>
      </p:sp>
      <p:pic>
        <p:nvPicPr>
          <p:cNvPr id="4" name="Imagem 3" descr="Gráfico, Gráfico de dispersão&#10;&#10;O conteúdo gerado por IA pode estar incorreto.">
            <a:extLst>
              <a:ext uri="{FF2B5EF4-FFF2-40B4-BE49-F238E27FC236}">
                <a16:creationId xmlns:a16="http://schemas.microsoft.com/office/drawing/2014/main" id="{A86555F4-59F0-6E61-6970-5E3EAC8D7213}"/>
              </a:ext>
            </a:extLst>
          </p:cNvPr>
          <p:cNvPicPr>
            <a:picLocks noChangeAspect="1"/>
          </p:cNvPicPr>
          <p:nvPr/>
        </p:nvPicPr>
        <p:blipFill>
          <a:blip r:embed="rId2"/>
          <a:stretch>
            <a:fillRect/>
          </a:stretch>
        </p:blipFill>
        <p:spPr>
          <a:xfrm>
            <a:off x="72163" y="1941160"/>
            <a:ext cx="4873035" cy="3568373"/>
          </a:xfrm>
          <a:prstGeom prst="rect">
            <a:avLst/>
          </a:prstGeom>
        </p:spPr>
      </p:pic>
      <p:sp>
        <p:nvSpPr>
          <p:cNvPr id="7" name="CaixaDeTexto 6">
            <a:extLst>
              <a:ext uri="{FF2B5EF4-FFF2-40B4-BE49-F238E27FC236}">
                <a16:creationId xmlns:a16="http://schemas.microsoft.com/office/drawing/2014/main" id="{622040BC-521A-9644-CE17-DC69FE082770}"/>
              </a:ext>
            </a:extLst>
          </p:cNvPr>
          <p:cNvSpPr txBox="1"/>
          <p:nvPr/>
        </p:nvSpPr>
        <p:spPr>
          <a:xfrm>
            <a:off x="5247861" y="1941160"/>
            <a:ext cx="6871976"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Assim como em tarefas de classificação, árvores de decisão estão sujeitas a </a:t>
            </a:r>
            <a:r>
              <a:rPr lang="pt-BR" b="1" err="1">
                <a:latin typeface="Montserrat" panose="00000500000000000000" pitchFamily="2" charset="0"/>
              </a:rPr>
              <a:t>overfitting</a:t>
            </a:r>
            <a:r>
              <a:rPr lang="pt-BR">
                <a:latin typeface="Montserrat" panose="00000500000000000000" pitchFamily="2" charset="0"/>
              </a:rPr>
              <a:t> ao lidar com tarefas de regressão. Sem qualquer regularização (ou seja, usando os </a:t>
            </a:r>
            <a:r>
              <a:rPr lang="pt-BR" err="1">
                <a:latin typeface="Montserrat" panose="00000500000000000000" pitchFamily="2" charset="0"/>
              </a:rPr>
              <a:t>hiperparâmetros</a:t>
            </a:r>
            <a:r>
              <a:rPr lang="pt-BR">
                <a:latin typeface="Montserrat" panose="00000500000000000000" pitchFamily="2" charset="0"/>
              </a:rPr>
              <a:t> padrão), obtemos as previsões à esquerda na Figura ao lado. Essas previsões estão claramente ajustando excessivamente o conjunto de treinamento. Apenas definir </a:t>
            </a:r>
            <a:r>
              <a:rPr lang="pt-BR" b="1" err="1">
                <a:latin typeface="Montserrat" panose="00000500000000000000" pitchFamily="2" charset="0"/>
              </a:rPr>
              <a:t>min_samples_leaf</a:t>
            </a:r>
            <a:r>
              <a:rPr lang="pt-BR" b="1">
                <a:latin typeface="Montserrat" panose="00000500000000000000" pitchFamily="2" charset="0"/>
              </a:rPr>
              <a:t>=10 </a:t>
            </a:r>
            <a:r>
              <a:rPr lang="pt-BR">
                <a:latin typeface="Montserrat" panose="00000500000000000000" pitchFamily="2" charset="0"/>
              </a:rPr>
              <a:t>resulta em um modelo muito mais razoável, representado à direita na Figura ao lado.</a:t>
            </a:r>
          </a:p>
        </p:txBody>
      </p:sp>
    </p:spTree>
    <p:extLst>
      <p:ext uri="{BB962C8B-B14F-4D97-AF65-F5344CB8AC3E}">
        <p14:creationId xmlns:p14="http://schemas.microsoft.com/office/powerpoint/2010/main" val="753937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82491-22D7-7DB2-12E7-B43BBA14776B}"/>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06C002D3-262F-72E3-1D64-E76F109619E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157C54E9-DBA8-CFB7-EE04-70244F07B3B3}"/>
              </a:ext>
            </a:extLst>
          </p:cNvPr>
          <p:cNvSpPr txBox="1">
            <a:spLocks/>
          </p:cNvSpPr>
          <p:nvPr/>
        </p:nvSpPr>
        <p:spPr>
          <a:xfrm>
            <a:off x="1743084" y="348317"/>
            <a:ext cx="966963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1. </a:t>
            </a:r>
            <a:r>
              <a:rPr lang="pt-BR"/>
              <a:t>Por Dentro dos Classificadores SVM Lineares</a:t>
            </a:r>
            <a:endParaRPr lang="pt-BR">
              <a:solidFill>
                <a:schemeClr val="bg1"/>
              </a:solidFill>
            </a:endParaRPr>
          </a:p>
        </p:txBody>
      </p:sp>
      <p:sp>
        <p:nvSpPr>
          <p:cNvPr id="9" name="CaixaDeTexto 8">
            <a:extLst>
              <a:ext uri="{FF2B5EF4-FFF2-40B4-BE49-F238E27FC236}">
                <a16:creationId xmlns:a16="http://schemas.microsoft.com/office/drawing/2014/main" id="{B7B3B16C-1001-317E-8CD8-82A600E0151D}"/>
              </a:ext>
            </a:extLst>
          </p:cNvPr>
          <p:cNvSpPr txBox="1"/>
          <p:nvPr/>
        </p:nvSpPr>
        <p:spPr>
          <a:xfrm>
            <a:off x="287964" y="1205516"/>
            <a:ext cx="11616072" cy="253851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Então, fazer previsões com um classificador SVM linear é bastante direto. </a:t>
            </a:r>
            <a:r>
              <a:rPr lang="pt-BR" b="1">
                <a:latin typeface="Montserrat" panose="00000500000000000000" pitchFamily="2" charset="0"/>
              </a:rPr>
              <a:t>E quanto ao treinamento?</a:t>
            </a:r>
            <a:r>
              <a:rPr lang="pt-BR">
                <a:latin typeface="Montserrat" panose="00000500000000000000" pitchFamily="2" charset="0"/>
              </a:rPr>
              <a:t> Isso requer encontrar o vetor de pesos </a:t>
            </a:r>
            <a:r>
              <a:rPr lang="pt-BR" b="1">
                <a:latin typeface="Montserrat" panose="00000500000000000000" pitchFamily="2" charset="0"/>
              </a:rPr>
              <a:t>w</a:t>
            </a:r>
            <a:r>
              <a:rPr lang="pt-BR">
                <a:latin typeface="Montserrat" panose="00000500000000000000" pitchFamily="2" charset="0"/>
              </a:rPr>
              <a:t> e o termo de viés </a:t>
            </a:r>
            <a:r>
              <a:rPr lang="pt-BR" b="1">
                <a:latin typeface="Montserrat" panose="00000500000000000000" pitchFamily="2" charset="0"/>
              </a:rPr>
              <a:t>b</a:t>
            </a:r>
            <a:r>
              <a:rPr lang="pt-BR">
                <a:latin typeface="Montserrat" panose="00000500000000000000" pitchFamily="2" charset="0"/>
              </a:rPr>
              <a:t> que tornam a “rua” (ou margem) o mais larga possível, ao mesmo tempo que limitam o número de violações da margem.   Vamos começar com a largura da rua: para torná-la maior, precisamos tornar </a:t>
            </a:r>
            <a:r>
              <a:rPr lang="pt-BR" b="1">
                <a:latin typeface="Montserrat" panose="00000500000000000000" pitchFamily="2" charset="0"/>
              </a:rPr>
              <a:t>w</a:t>
            </a:r>
            <a:r>
              <a:rPr lang="pt-BR">
                <a:latin typeface="Montserrat" panose="00000500000000000000" pitchFamily="2" charset="0"/>
              </a:rPr>
              <a:t> menor. Isso pode ser mais fácil de visualizar em 2D, como mostrado na Figura  a seguir.</a:t>
            </a:r>
          </a:p>
          <a:p>
            <a:pPr algn="just">
              <a:lnSpc>
                <a:spcPct val="150000"/>
              </a:lnSpc>
            </a:pPr>
            <a:endParaRPr lang="pt-BR">
              <a:latin typeface="Montserrat" panose="00000500000000000000" pitchFamily="2" charset="0"/>
            </a:endParaRPr>
          </a:p>
        </p:txBody>
      </p:sp>
      <p:pic>
        <p:nvPicPr>
          <p:cNvPr id="1026" name="Picture 2" descr="Gráfico, Gráfico de linhas&#10;&#10;O conteúdo gerado por IA pode estar incorreto.">
            <a:extLst>
              <a:ext uri="{FF2B5EF4-FFF2-40B4-BE49-F238E27FC236}">
                <a16:creationId xmlns:a16="http://schemas.microsoft.com/office/drawing/2014/main" id="{61A6B599-B792-E1E0-95FD-7CF9D70E7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12" y="3633133"/>
            <a:ext cx="8410575"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55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71C95-CF00-F3C6-E789-348F09498C6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729650CA-2705-3FD5-EEA1-27E42EDD068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219B7DEF-D2B0-7993-2744-09CA2016CB65}"/>
              </a:ext>
            </a:extLst>
          </p:cNvPr>
          <p:cNvSpPr txBox="1">
            <a:spLocks/>
          </p:cNvSpPr>
          <p:nvPr/>
        </p:nvSpPr>
        <p:spPr>
          <a:xfrm>
            <a:off x="624426" y="157640"/>
            <a:ext cx="3233424" cy="255454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10. Sensibilidade à Orientação dos Eixos</a:t>
            </a:r>
          </a:p>
          <a:p>
            <a:pPr algn="ctr"/>
            <a:endParaRPr lang="pt-BR">
              <a:solidFill>
                <a:schemeClr val="bg1"/>
              </a:solidFill>
            </a:endParaRPr>
          </a:p>
        </p:txBody>
      </p:sp>
      <p:pic>
        <p:nvPicPr>
          <p:cNvPr id="4" name="Imagem 3" descr="Gráfico, Gráfico de dispersão&#10;&#10;O conteúdo gerado por IA pode estar incorreto.">
            <a:extLst>
              <a:ext uri="{FF2B5EF4-FFF2-40B4-BE49-F238E27FC236}">
                <a16:creationId xmlns:a16="http://schemas.microsoft.com/office/drawing/2014/main" id="{E331404F-44EC-733E-3C04-596D578A0EF9}"/>
              </a:ext>
            </a:extLst>
          </p:cNvPr>
          <p:cNvPicPr>
            <a:picLocks noChangeAspect="1"/>
          </p:cNvPicPr>
          <p:nvPr/>
        </p:nvPicPr>
        <p:blipFill>
          <a:blip r:embed="rId2"/>
          <a:stretch>
            <a:fillRect/>
          </a:stretch>
        </p:blipFill>
        <p:spPr>
          <a:xfrm>
            <a:off x="146046" y="2395010"/>
            <a:ext cx="3521493" cy="3558529"/>
          </a:xfrm>
          <a:prstGeom prst="rect">
            <a:avLst/>
          </a:prstGeom>
        </p:spPr>
      </p:pic>
      <p:sp>
        <p:nvSpPr>
          <p:cNvPr id="6" name="CaixaDeTexto 5">
            <a:extLst>
              <a:ext uri="{FF2B5EF4-FFF2-40B4-BE49-F238E27FC236}">
                <a16:creationId xmlns:a16="http://schemas.microsoft.com/office/drawing/2014/main" id="{4A971814-2263-B3C2-AF31-E973A0DBB6EE}"/>
              </a:ext>
            </a:extLst>
          </p:cNvPr>
          <p:cNvSpPr txBox="1"/>
          <p:nvPr/>
        </p:nvSpPr>
        <p:spPr>
          <a:xfrm>
            <a:off x="4004001" y="157640"/>
            <a:ext cx="8041953" cy="586250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Esperançosamente, até agora você já está convencido de que árvores de decisão têm muitas vantagens: elas são relativamente fáceis de entender e interpretar, simples de usar, versáteis e poderosas. No entanto, elas apresentam algumas limitações. Primeiro, como você deve ter percebido, árvores de decisão preferem fronteiras de decisão ortogonais (todas as divisões são perpendiculares a um eixo), o que as torna sensíveis à orientação dos dados. Por exemplo, a Figura ao lado mostra um conjunto de dados </a:t>
            </a:r>
            <a:r>
              <a:rPr lang="pt-BR" b="1">
                <a:latin typeface="Montserrat" panose="00000500000000000000" pitchFamily="2" charset="0"/>
              </a:rPr>
              <a:t>linearmente separável </a:t>
            </a:r>
            <a:r>
              <a:rPr lang="pt-BR">
                <a:latin typeface="Montserrat" panose="00000500000000000000" pitchFamily="2" charset="0"/>
              </a:rPr>
              <a:t>simples: à esquerda, uma árvore de decisão consegue dividi-lo facilmente, enquanto à direita, após o conjunto de dados ser rotacionado em 45°, a fronteira de decisão parece desnecessariamente convoluta. Embora ambas as árvores de decisão ajustem perfeitamente o conjunto de treinamento, é muito provável que o modelo à direita não generalize bem.</a:t>
            </a:r>
          </a:p>
        </p:txBody>
      </p:sp>
    </p:spTree>
    <p:extLst>
      <p:ext uri="{BB962C8B-B14F-4D97-AF65-F5344CB8AC3E}">
        <p14:creationId xmlns:p14="http://schemas.microsoft.com/office/powerpoint/2010/main" val="3613012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96875-87E6-EC02-CC49-49D785385AC9}"/>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1475F85-4B59-4861-FAA4-3D933743701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88A389FC-4BE8-C861-270F-B4A04AF07D00}"/>
              </a:ext>
            </a:extLst>
          </p:cNvPr>
          <p:cNvSpPr txBox="1">
            <a:spLocks/>
          </p:cNvSpPr>
          <p:nvPr/>
        </p:nvSpPr>
        <p:spPr>
          <a:xfrm>
            <a:off x="624426" y="157640"/>
            <a:ext cx="3233424" cy="255454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10. Sensibilidade à Orientação dos Eixos</a:t>
            </a:r>
          </a:p>
          <a:p>
            <a:pPr algn="ctr"/>
            <a:endParaRPr lang="pt-BR">
              <a:solidFill>
                <a:schemeClr val="bg1"/>
              </a:solidFill>
            </a:endParaRPr>
          </a:p>
        </p:txBody>
      </p:sp>
      <p:sp>
        <p:nvSpPr>
          <p:cNvPr id="5" name="CaixaDeTexto 4">
            <a:extLst>
              <a:ext uri="{FF2B5EF4-FFF2-40B4-BE49-F238E27FC236}">
                <a16:creationId xmlns:a16="http://schemas.microsoft.com/office/drawing/2014/main" id="{74DBDC0D-6C6F-B316-638E-17694110A24F}"/>
              </a:ext>
            </a:extLst>
          </p:cNvPr>
          <p:cNvSpPr txBox="1"/>
          <p:nvPr/>
        </p:nvSpPr>
        <p:spPr>
          <a:xfrm>
            <a:off x="4610931" y="234895"/>
            <a:ext cx="6395830" cy="420050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Uma forma de limitar esse problema é escalonar os dados e, em seguida, aplicar uma transformação de análise de componentes principais (PCA). Veremos o PCA em detalhe mais na frente nesse curso, mas, por enquanto, você só precisa saber que ele rotaciona os dados de uma forma que reduz a correlação entre as variáveis, o que frequentemente (mas nem sempre) facilita o trabalho das árvores.</a:t>
            </a:r>
          </a:p>
          <a:p>
            <a:pPr marL="285750" indent="-285750">
              <a:lnSpc>
                <a:spcPct val="150000"/>
              </a:lnSpc>
              <a:buFont typeface="Wingdings" panose="05000000000000000000" pitchFamily="2" charset="2"/>
              <a:buChar char="§"/>
            </a:pPr>
            <a:endParaRPr lang="pt-BR">
              <a:latin typeface="Montserrat" panose="00000500000000000000" pitchFamily="2" charset="0"/>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72A17F31-2699-175F-11EC-FB46FEFC2C0D}"/>
                  </a:ext>
                </a:extLst>
              </p:cNvPr>
              <p:cNvSpPr txBox="1"/>
              <p:nvPr/>
            </p:nvSpPr>
            <p:spPr>
              <a:xfrm>
                <a:off x="367748" y="4145816"/>
                <a:ext cx="10177669"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Vamos criar um pequeno pipeline que escalona os dados e os rotaciona usando PCA, e então treinar um </a:t>
                </a:r>
                <a:r>
                  <a:rPr lang="pt-BR" err="1">
                    <a:latin typeface="Montserrat" panose="00000500000000000000" pitchFamily="2" charset="0"/>
                  </a:rPr>
                  <a:t>DecisionTreeClassifier</a:t>
                </a:r>
                <a:r>
                  <a:rPr lang="pt-BR">
                    <a:latin typeface="Montserrat" panose="00000500000000000000" pitchFamily="2" charset="0"/>
                  </a:rPr>
                  <a:t> com esses dados. A Figura a seguir mostra as fronteiras de decisão dessa árvore: como você pode ver, a rotação possibilita ajustar bem o conjunto de dados usando apenas uma variável,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𝑧</m:t>
                        </m:r>
                      </m:e>
                      <m:sub>
                        <m:r>
                          <a:rPr lang="ar-AE" i="0">
                            <a:latin typeface="Cambria Math" panose="02040503050406030204" pitchFamily="18" charset="0"/>
                          </a:rPr>
                          <m:t>1</m:t>
                        </m:r>
                      </m:sub>
                    </m:sSub>
                  </m:oMath>
                </a14:m>
                <a:r>
                  <a:rPr lang="ar-AE">
                    <a:latin typeface="Montserrat" panose="00000500000000000000" pitchFamily="2" charset="0"/>
                  </a:rPr>
                  <a:t>, </a:t>
                </a:r>
                <a:r>
                  <a:rPr lang="pt-BR">
                    <a:latin typeface="Montserrat" panose="00000500000000000000" pitchFamily="2" charset="0"/>
                  </a:rPr>
                  <a:t>que é uma função linear do comprimento e da largura da pétala originais. </a:t>
                </a:r>
              </a:p>
            </p:txBody>
          </p:sp>
        </mc:Choice>
        <mc:Fallback xmlns="">
          <p:sp>
            <p:nvSpPr>
              <p:cNvPr id="9" name="CaixaDeTexto 8">
                <a:extLst>
                  <a:ext uri="{FF2B5EF4-FFF2-40B4-BE49-F238E27FC236}">
                    <a16:creationId xmlns:a16="http://schemas.microsoft.com/office/drawing/2014/main" id="{72A17F31-2699-175F-11EC-FB46FEFC2C0D}"/>
                  </a:ext>
                </a:extLst>
              </p:cNvPr>
              <p:cNvSpPr txBox="1">
                <a:spLocks noRot="1" noChangeAspect="1" noMove="1" noResize="1" noEditPoints="1" noAdjustHandles="1" noChangeArrowheads="1" noChangeShapeType="1" noTextEdit="1"/>
              </p:cNvSpPr>
              <p:nvPr/>
            </p:nvSpPr>
            <p:spPr>
              <a:xfrm>
                <a:off x="367748" y="4145816"/>
                <a:ext cx="10177669" cy="2123017"/>
              </a:xfrm>
              <a:prstGeom prst="rect">
                <a:avLst/>
              </a:prstGeom>
              <a:blipFill>
                <a:blip r:embed="rId2"/>
                <a:stretch>
                  <a:fillRect l="-359" r="-479"/>
                </a:stretch>
              </a:blipFill>
            </p:spPr>
            <p:txBody>
              <a:bodyPr/>
              <a:lstStyle/>
              <a:p>
                <a:r>
                  <a:rPr lang="en-US">
                    <a:noFill/>
                  </a:rPr>
                  <a:t> </a:t>
                </a:r>
              </a:p>
            </p:txBody>
          </p:sp>
        </mc:Fallback>
      </mc:AlternateContent>
    </p:spTree>
    <p:extLst>
      <p:ext uri="{BB962C8B-B14F-4D97-AF65-F5344CB8AC3E}">
        <p14:creationId xmlns:p14="http://schemas.microsoft.com/office/powerpoint/2010/main" val="2563954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86D47-6DE1-CCB8-50FD-D267AEC3C8C9}"/>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066222D-5298-67A7-54C6-1AFF679C1206}"/>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E2796370-9B4A-7814-3450-6ADCF0FC32FD}"/>
              </a:ext>
            </a:extLst>
          </p:cNvPr>
          <p:cNvSpPr txBox="1">
            <a:spLocks/>
          </p:cNvSpPr>
          <p:nvPr/>
        </p:nvSpPr>
        <p:spPr>
          <a:xfrm>
            <a:off x="2107403" y="619232"/>
            <a:ext cx="830227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10. Sensibilidade à Orientação dos Eixos</a:t>
            </a:r>
          </a:p>
          <a:p>
            <a:pPr algn="ctr"/>
            <a:endParaRPr lang="pt-BR">
              <a:solidFill>
                <a:schemeClr val="bg1"/>
              </a:solidFill>
            </a:endParaRPr>
          </a:p>
        </p:txBody>
      </p:sp>
      <p:pic>
        <p:nvPicPr>
          <p:cNvPr id="5" name="Imagem 4" descr="Gráfico, Gráfico de dispersão&#10;&#10;O conteúdo gerado por IA pode estar incorreto.">
            <a:extLst>
              <a:ext uri="{FF2B5EF4-FFF2-40B4-BE49-F238E27FC236}">
                <a16:creationId xmlns:a16="http://schemas.microsoft.com/office/drawing/2014/main" id="{7D8E395C-B240-10BE-5EA1-DB06A6537591}"/>
              </a:ext>
            </a:extLst>
          </p:cNvPr>
          <p:cNvPicPr>
            <a:picLocks noChangeAspect="1"/>
          </p:cNvPicPr>
          <p:nvPr/>
        </p:nvPicPr>
        <p:blipFill>
          <a:blip r:embed="rId2"/>
          <a:stretch>
            <a:fillRect/>
          </a:stretch>
        </p:blipFill>
        <p:spPr>
          <a:xfrm>
            <a:off x="7077141" y="2087575"/>
            <a:ext cx="4467853" cy="3383869"/>
          </a:xfrm>
          <a:prstGeom prst="rect">
            <a:avLst/>
          </a:prstGeom>
        </p:spPr>
      </p:pic>
      <p:pic>
        <p:nvPicPr>
          <p:cNvPr id="7" name="Imagem 6" descr="Texto&#10;&#10;O conteúdo gerado por IA pode estar incorreto.">
            <a:extLst>
              <a:ext uri="{FF2B5EF4-FFF2-40B4-BE49-F238E27FC236}">
                <a16:creationId xmlns:a16="http://schemas.microsoft.com/office/drawing/2014/main" id="{72001BBE-EBAD-8BF4-4659-B0F5D1E7038D}"/>
              </a:ext>
            </a:extLst>
          </p:cNvPr>
          <p:cNvPicPr>
            <a:picLocks noChangeAspect="1"/>
          </p:cNvPicPr>
          <p:nvPr/>
        </p:nvPicPr>
        <p:blipFill>
          <a:blip r:embed="rId3"/>
          <a:stretch>
            <a:fillRect/>
          </a:stretch>
        </p:blipFill>
        <p:spPr>
          <a:xfrm>
            <a:off x="506896" y="2633551"/>
            <a:ext cx="5938595" cy="2013764"/>
          </a:xfrm>
          <a:prstGeom prst="rect">
            <a:avLst/>
          </a:prstGeom>
        </p:spPr>
      </p:pic>
    </p:spTree>
    <p:extLst>
      <p:ext uri="{BB962C8B-B14F-4D97-AF65-F5344CB8AC3E}">
        <p14:creationId xmlns:p14="http://schemas.microsoft.com/office/powerpoint/2010/main" val="3359477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4B93B-06A2-EA3D-5129-9FE25BC589E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30613B47-A085-AD3E-1553-81D83A045FA0}"/>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CED93A4B-828D-B6E3-6686-7EC6BEB07181}"/>
              </a:ext>
            </a:extLst>
          </p:cNvPr>
          <p:cNvSpPr txBox="1">
            <a:spLocks/>
          </p:cNvSpPr>
          <p:nvPr/>
        </p:nvSpPr>
        <p:spPr>
          <a:xfrm>
            <a:off x="1096062" y="333248"/>
            <a:ext cx="3984688" cy="255454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11. Árvores de Decisão Possuem Alta Variância</a:t>
            </a:r>
          </a:p>
          <a:p>
            <a:pPr algn="ctr"/>
            <a:endParaRPr lang="pt-BR"/>
          </a:p>
          <a:p>
            <a:pPr algn="ctr"/>
            <a:endParaRPr lang="pt-BR">
              <a:solidFill>
                <a:schemeClr val="bg1"/>
              </a:solidFill>
            </a:endParaRPr>
          </a:p>
        </p:txBody>
      </p:sp>
      <p:sp>
        <p:nvSpPr>
          <p:cNvPr id="7" name="CaixaDeTexto 6">
            <a:extLst>
              <a:ext uri="{FF2B5EF4-FFF2-40B4-BE49-F238E27FC236}">
                <a16:creationId xmlns:a16="http://schemas.microsoft.com/office/drawing/2014/main" id="{1459C550-2C6E-71EA-29C8-B9DE8F30E9E6}"/>
              </a:ext>
            </a:extLst>
          </p:cNvPr>
          <p:cNvSpPr txBox="1"/>
          <p:nvPr/>
        </p:nvSpPr>
        <p:spPr>
          <a:xfrm>
            <a:off x="5294478" y="437483"/>
            <a:ext cx="6395830" cy="544700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De forma mais geral, o principal problema das árvores de decisão é que elas possuem uma variância bastante alta: pequenas alterações nos </a:t>
            </a:r>
            <a:r>
              <a:rPr lang="pt-BR" err="1">
                <a:latin typeface="Montserrat" panose="00000500000000000000" pitchFamily="2" charset="0"/>
              </a:rPr>
              <a:t>hiperparâmetros</a:t>
            </a:r>
            <a:r>
              <a:rPr lang="pt-BR">
                <a:latin typeface="Montserrat" panose="00000500000000000000" pitchFamily="2" charset="0"/>
              </a:rPr>
              <a:t> ou nos dados podem gerar modelos muito diferentes. Na verdade, como o algoritmo de treinamento usado pelo </a:t>
            </a:r>
            <a:r>
              <a:rPr lang="pt-BR" b="1" err="1">
                <a:latin typeface="Montserrat" panose="00000500000000000000" pitchFamily="2" charset="0"/>
              </a:rPr>
              <a:t>Scikit-Learn</a:t>
            </a:r>
            <a:r>
              <a:rPr lang="pt-BR">
                <a:latin typeface="Montserrat" panose="00000500000000000000" pitchFamily="2" charset="0"/>
              </a:rPr>
              <a:t> é estocástico — ele seleciona aleatoriamente o conjunto de variáveis a ser avaliado em cada nó —, mesmo treinar a mesma árvore de decisão nos mesmos dados exatos pode produzir um modelo muito diferente, como o representado na Figura ao lado (a menos que você defina o </a:t>
            </a:r>
            <a:r>
              <a:rPr lang="pt-BR" err="1">
                <a:latin typeface="Montserrat" panose="00000500000000000000" pitchFamily="2" charset="0"/>
              </a:rPr>
              <a:t>hiperparâmetro</a:t>
            </a:r>
            <a:r>
              <a:rPr lang="pt-BR">
                <a:latin typeface="Montserrat" panose="00000500000000000000" pitchFamily="2" charset="0"/>
              </a:rPr>
              <a:t> </a:t>
            </a:r>
            <a:r>
              <a:rPr lang="pt-BR" b="1" err="1">
                <a:latin typeface="Montserrat" panose="00000500000000000000" pitchFamily="2" charset="0"/>
              </a:rPr>
              <a:t>random_state</a:t>
            </a:r>
            <a:r>
              <a:rPr lang="pt-BR">
                <a:latin typeface="Montserrat" panose="00000500000000000000" pitchFamily="2" charset="0"/>
              </a:rPr>
              <a:t>). </a:t>
            </a:r>
          </a:p>
        </p:txBody>
      </p:sp>
      <p:pic>
        <p:nvPicPr>
          <p:cNvPr id="9" name="Imagem 8" descr="Linha do tempo&#10;&#10;O conteúdo gerado por IA pode estar incorreto.">
            <a:extLst>
              <a:ext uri="{FF2B5EF4-FFF2-40B4-BE49-F238E27FC236}">
                <a16:creationId xmlns:a16="http://schemas.microsoft.com/office/drawing/2014/main" id="{CD23C44D-AE1F-4BE9-8AC4-092B8F6D36F5}"/>
              </a:ext>
            </a:extLst>
          </p:cNvPr>
          <p:cNvPicPr>
            <a:picLocks noChangeAspect="1"/>
          </p:cNvPicPr>
          <p:nvPr/>
        </p:nvPicPr>
        <p:blipFill>
          <a:blip r:embed="rId2"/>
          <a:stretch>
            <a:fillRect/>
          </a:stretch>
        </p:blipFill>
        <p:spPr>
          <a:xfrm>
            <a:off x="644922" y="2306860"/>
            <a:ext cx="3956576" cy="3277057"/>
          </a:xfrm>
          <a:prstGeom prst="rect">
            <a:avLst/>
          </a:prstGeom>
        </p:spPr>
      </p:pic>
    </p:spTree>
    <p:extLst>
      <p:ext uri="{BB962C8B-B14F-4D97-AF65-F5344CB8AC3E}">
        <p14:creationId xmlns:p14="http://schemas.microsoft.com/office/powerpoint/2010/main" val="1272067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E6134-479E-4B8C-513F-BDAF4346C6C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37735EFB-C8EF-39C2-DB6F-0C79B7A809C2}"/>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F567357-6158-49D4-9BC6-865234814D81}"/>
              </a:ext>
            </a:extLst>
          </p:cNvPr>
          <p:cNvSpPr txBox="1">
            <a:spLocks/>
          </p:cNvSpPr>
          <p:nvPr/>
        </p:nvSpPr>
        <p:spPr>
          <a:xfrm>
            <a:off x="1919154" y="737200"/>
            <a:ext cx="9557425" cy="1569660"/>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11. Árvores de Decisão Possuem Alta Variância</a:t>
            </a:r>
          </a:p>
          <a:p>
            <a:pPr algn="ctr"/>
            <a:endParaRPr lang="pt-BR"/>
          </a:p>
          <a:p>
            <a:pPr algn="ctr"/>
            <a:endParaRPr lang="pt-BR">
              <a:solidFill>
                <a:schemeClr val="bg1"/>
              </a:solidFill>
            </a:endParaRPr>
          </a:p>
        </p:txBody>
      </p:sp>
      <p:sp>
        <p:nvSpPr>
          <p:cNvPr id="6" name="CaixaDeTexto 5">
            <a:extLst>
              <a:ext uri="{FF2B5EF4-FFF2-40B4-BE49-F238E27FC236}">
                <a16:creationId xmlns:a16="http://schemas.microsoft.com/office/drawing/2014/main" id="{0E10E546-10B0-47AA-8832-8A0CE7EE2BF6}"/>
              </a:ext>
            </a:extLst>
          </p:cNvPr>
          <p:cNvSpPr txBox="1"/>
          <p:nvPr/>
        </p:nvSpPr>
        <p:spPr>
          <a:xfrm>
            <a:off x="427383" y="2663688"/>
            <a:ext cx="11177503" cy="176916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Felizmente, ao se fazer a média das previsões de várias árvores, é possível reduzir a variância de forma significativa. Um conjunto de árvores assim é chamado de </a:t>
            </a:r>
            <a:r>
              <a:rPr lang="pt-BR" b="1" err="1">
                <a:latin typeface="Montserrat" panose="00000500000000000000" pitchFamily="2" charset="0"/>
              </a:rPr>
              <a:t>random</a:t>
            </a:r>
            <a:r>
              <a:rPr lang="pt-BR" b="1">
                <a:latin typeface="Montserrat" panose="00000500000000000000" pitchFamily="2" charset="0"/>
              </a:rPr>
              <a:t> </a:t>
            </a:r>
            <a:r>
              <a:rPr lang="pt-BR" b="1" err="1">
                <a:latin typeface="Montserrat" panose="00000500000000000000" pitchFamily="2" charset="0"/>
              </a:rPr>
              <a:t>forest</a:t>
            </a:r>
            <a:r>
              <a:rPr lang="pt-BR">
                <a:latin typeface="Montserrat" panose="00000500000000000000" pitchFamily="2" charset="0"/>
              </a:rPr>
              <a:t>, e é um dos tipos de modelos mais poderosos disponíveis atualmente, como você verá na próxima aula.</a:t>
            </a:r>
          </a:p>
        </p:txBody>
      </p:sp>
    </p:spTree>
    <p:extLst>
      <p:ext uri="{BB962C8B-B14F-4D97-AF65-F5344CB8AC3E}">
        <p14:creationId xmlns:p14="http://schemas.microsoft.com/office/powerpoint/2010/main" val="2716200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A green and black logo&#10;&#10;Description automatically generated">
            <a:extLst>
              <a:ext uri="{FF2B5EF4-FFF2-40B4-BE49-F238E27FC236}">
                <a16:creationId xmlns:a16="http://schemas.microsoft.com/office/drawing/2014/main" id="{858559DF-1D60-0D50-A523-84AEFC7F4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53" y="2846190"/>
            <a:ext cx="4870368" cy="2011462"/>
          </a:xfrm>
          <a:prstGeom prst="rect">
            <a:avLst/>
          </a:prstGeom>
        </p:spPr>
      </p:pic>
      <p:sp>
        <p:nvSpPr>
          <p:cNvPr id="19" name="Espaço Reservado para Conteúdo 18">
            <a:extLst>
              <a:ext uri="{FF2B5EF4-FFF2-40B4-BE49-F238E27FC236}">
                <a16:creationId xmlns:a16="http://schemas.microsoft.com/office/drawing/2014/main" id="{6DF3BA36-C02F-B1A5-F12A-B5D7B035D70A}"/>
              </a:ext>
            </a:extLst>
          </p:cNvPr>
          <p:cNvSpPr>
            <a:spLocks noGrp="1"/>
          </p:cNvSpPr>
          <p:nvPr>
            <p:ph idx="1"/>
          </p:nvPr>
        </p:nvSpPr>
        <p:spPr/>
        <p:txBody>
          <a:bodyPr/>
          <a:lstStyle/>
          <a:p>
            <a:endParaRPr lang="pt-BR"/>
          </a:p>
        </p:txBody>
      </p:sp>
      <p:pic>
        <p:nvPicPr>
          <p:cNvPr id="20" name="Imagem 19" descr="Uma imagem contendo Interface gráfica do usuário&#10;&#10;O conteúdo gerado por IA pode estar incorreto.">
            <a:extLst>
              <a:ext uri="{FF2B5EF4-FFF2-40B4-BE49-F238E27FC236}">
                <a16:creationId xmlns:a16="http://schemas.microsoft.com/office/drawing/2014/main" id="{D77AB5CE-3CE4-42DC-1F0F-0B11FFE915DC}"/>
              </a:ext>
            </a:extLst>
          </p:cNvPr>
          <p:cNvPicPr>
            <a:picLocks noChangeAspect="1"/>
          </p:cNvPicPr>
          <p:nvPr/>
        </p:nvPicPr>
        <p:blipFill>
          <a:blip r:embed="rId3"/>
          <a:stretch>
            <a:fillRect/>
          </a:stretch>
        </p:blipFill>
        <p:spPr>
          <a:xfrm>
            <a:off x="0" y="0"/>
            <a:ext cx="12192000" cy="6858000"/>
          </a:xfrm>
          <a:prstGeom prst="rect">
            <a:avLst/>
          </a:prstGeom>
        </p:spPr>
      </p:pic>
      <p:pic>
        <p:nvPicPr>
          <p:cNvPr id="21" name="Espaço Reservado para Conteúdo 4" descr="Interface gráfica do usuário&#10;&#10;O conteúdo gerado por IA pode estar incorreto.">
            <a:extLst>
              <a:ext uri="{FF2B5EF4-FFF2-40B4-BE49-F238E27FC236}">
                <a16:creationId xmlns:a16="http://schemas.microsoft.com/office/drawing/2014/main" id="{BB97E3C1-B0FD-DBE1-E137-F3BC71EBB425}"/>
              </a:ext>
            </a:extLst>
          </p:cNvPr>
          <p:cNvPicPr>
            <a:picLocks noChangeAspect="1"/>
          </p:cNvPicPr>
          <p:nvPr/>
        </p:nvPicPr>
        <p:blipFill>
          <a:blip r:embed="rId4">
            <a:clrChange>
              <a:clrFrom>
                <a:srgbClr val="F0F1F5"/>
              </a:clrFrom>
              <a:clrTo>
                <a:srgbClr val="F0F1F5">
                  <a:alpha val="0"/>
                </a:srgbClr>
              </a:clrTo>
            </a:clrChange>
          </a:blip>
          <a:srcRect l="53125" t="20267"/>
          <a:stretch>
            <a:fillRect/>
          </a:stretch>
        </p:blipFill>
        <p:spPr>
          <a:xfrm>
            <a:off x="5687568" y="634557"/>
            <a:ext cx="6504432" cy="6223443"/>
          </a:xfrm>
          <a:prstGeom prst="rect">
            <a:avLst/>
          </a:prstGeom>
        </p:spPr>
      </p:pic>
      <p:sp>
        <p:nvSpPr>
          <p:cNvPr id="22" name="Retângulo 21">
            <a:extLst>
              <a:ext uri="{FF2B5EF4-FFF2-40B4-BE49-F238E27FC236}">
                <a16:creationId xmlns:a16="http://schemas.microsoft.com/office/drawing/2014/main" id="{E39EECB2-FC60-80AE-C2DC-7E32C3B794CF}"/>
              </a:ext>
            </a:extLst>
          </p:cNvPr>
          <p:cNvSpPr/>
          <p:nvPr/>
        </p:nvSpPr>
        <p:spPr>
          <a:xfrm>
            <a:off x="6647688" y="1216152"/>
            <a:ext cx="2112264" cy="4901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Espaço Reservado para Conteúdo 4" descr="Interface gráfica do usuário&#10;&#10;O conteúdo gerado por IA pode estar incorreto.">
            <a:extLst>
              <a:ext uri="{FF2B5EF4-FFF2-40B4-BE49-F238E27FC236}">
                <a16:creationId xmlns:a16="http://schemas.microsoft.com/office/drawing/2014/main" id="{C0B0EB07-96BA-4A3D-A79E-8BFB86A44408}"/>
              </a:ext>
            </a:extLst>
          </p:cNvPr>
          <p:cNvPicPr>
            <a:picLocks noChangeAspect="1"/>
          </p:cNvPicPr>
          <p:nvPr/>
        </p:nvPicPr>
        <p:blipFill>
          <a:blip r:embed="rId4">
            <a:clrChange>
              <a:clrFrom>
                <a:srgbClr val="F0F1F5"/>
              </a:clrFrom>
              <a:clrTo>
                <a:srgbClr val="F0F1F5">
                  <a:alpha val="0"/>
                </a:srgbClr>
              </a:clrTo>
            </a:clrChange>
          </a:blip>
          <a:srcRect l="60299" t="48472" r="25007" b="20916"/>
          <a:stretch>
            <a:fillRect/>
          </a:stretch>
        </p:blipFill>
        <p:spPr>
          <a:xfrm>
            <a:off x="6592824" y="1645903"/>
            <a:ext cx="2219066" cy="2391970"/>
          </a:xfrm>
          <a:prstGeom prst="rect">
            <a:avLst/>
          </a:prstGeom>
        </p:spPr>
      </p:pic>
      <p:pic>
        <p:nvPicPr>
          <p:cNvPr id="24" name="Imagem 23" descr="Ícone&#10;&#10;O conteúdo gerado por IA pode estar incorreto.">
            <a:extLst>
              <a:ext uri="{FF2B5EF4-FFF2-40B4-BE49-F238E27FC236}">
                <a16:creationId xmlns:a16="http://schemas.microsoft.com/office/drawing/2014/main" id="{A2E4B29B-6085-9B8E-25D0-09C577DB638E}"/>
              </a:ext>
            </a:extLst>
          </p:cNvPr>
          <p:cNvPicPr>
            <a:picLocks noChangeAspect="1"/>
          </p:cNvPicPr>
          <p:nvPr/>
        </p:nvPicPr>
        <p:blipFill>
          <a:blip r:embed="rId5"/>
          <a:stretch>
            <a:fillRect/>
          </a:stretch>
        </p:blipFill>
        <p:spPr>
          <a:xfrm>
            <a:off x="6766560" y="4892922"/>
            <a:ext cx="1854305" cy="638349"/>
          </a:xfrm>
          <a:prstGeom prst="rect">
            <a:avLst/>
          </a:prstGeom>
        </p:spPr>
      </p:pic>
      <p:pic>
        <p:nvPicPr>
          <p:cNvPr id="25" name="Picture 5" descr="A green and black logo&#10;&#10;Description automatically generated">
            <a:extLst>
              <a:ext uri="{FF2B5EF4-FFF2-40B4-BE49-F238E27FC236}">
                <a16:creationId xmlns:a16="http://schemas.microsoft.com/office/drawing/2014/main" id="{25133969-CB96-3CD6-85D6-745A53078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53" y="2633581"/>
            <a:ext cx="4870368" cy="2011462"/>
          </a:xfrm>
          <a:prstGeom prst="rect">
            <a:avLst/>
          </a:prstGeom>
        </p:spPr>
      </p:pic>
      <p:sp>
        <p:nvSpPr>
          <p:cNvPr id="2" name="Retângulo 1">
            <a:extLst>
              <a:ext uri="{FF2B5EF4-FFF2-40B4-BE49-F238E27FC236}">
                <a16:creationId xmlns:a16="http://schemas.microsoft.com/office/drawing/2014/main" id="{23E7551D-CEFF-B38F-2A86-EBDA600E5BB7}"/>
              </a:ext>
            </a:extLst>
          </p:cNvPr>
          <p:cNvSpPr/>
          <p:nvPr/>
        </p:nvSpPr>
        <p:spPr>
          <a:xfrm>
            <a:off x="2286000" y="3851921"/>
            <a:ext cx="3054096" cy="610351"/>
          </a:xfrm>
          <a:prstGeom prst="rect">
            <a:avLst/>
          </a:prstGeom>
          <a:solidFill>
            <a:srgbClr val="F0F1F5"/>
          </a:solidFill>
          <a:ln>
            <a:solidFill>
              <a:srgbClr val="F0F1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94895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56C0C-59FB-09C2-C7D6-022403A62E80}"/>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7ED68CBA-8A64-A8F5-A555-D8CA90A5E513}"/>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F2E94072-E946-8B9A-E565-26FF67BD3A9E}"/>
              </a:ext>
            </a:extLst>
          </p:cNvPr>
          <p:cNvSpPr txBox="1">
            <a:spLocks/>
          </p:cNvSpPr>
          <p:nvPr/>
        </p:nvSpPr>
        <p:spPr>
          <a:xfrm>
            <a:off x="1743084" y="348317"/>
            <a:ext cx="966963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1. </a:t>
            </a:r>
            <a:r>
              <a:rPr lang="pt-BR"/>
              <a:t>Por Dentro dos Classificadores SVM Lineares</a:t>
            </a:r>
            <a:endParaRPr lang="pt-BR">
              <a:solidFill>
                <a:schemeClr val="bg1"/>
              </a:solidFill>
            </a:endParaRPr>
          </a:p>
        </p:txBody>
      </p:sp>
      <p:sp>
        <p:nvSpPr>
          <p:cNvPr id="9" name="CaixaDeTexto 8">
            <a:extLst>
              <a:ext uri="{FF2B5EF4-FFF2-40B4-BE49-F238E27FC236}">
                <a16:creationId xmlns:a16="http://schemas.microsoft.com/office/drawing/2014/main" id="{511743BD-25B1-D9BE-FE6D-25869B82A57A}"/>
              </a:ext>
            </a:extLst>
          </p:cNvPr>
          <p:cNvSpPr txBox="1"/>
          <p:nvPr/>
        </p:nvSpPr>
        <p:spPr>
          <a:xfrm>
            <a:off x="398150" y="1983013"/>
            <a:ext cx="11616072" cy="253851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Vamos definir as bordas da rua como os pontos onde a função de decisão é igual a –1 ou +1. No gráfico à esquerda, o peso </a:t>
            </a:r>
            <a:r>
              <a:rPr lang="pt-BR" b="1">
                <a:latin typeface="Montserrat" panose="00000500000000000000" pitchFamily="2" charset="0"/>
              </a:rPr>
              <a:t>w₁</a:t>
            </a:r>
            <a:r>
              <a:rPr lang="pt-BR">
                <a:latin typeface="Montserrat" panose="00000500000000000000" pitchFamily="2" charset="0"/>
              </a:rPr>
              <a:t> é 1, então os pontos nos quais </a:t>
            </a:r>
            <a:r>
              <a:rPr lang="pt-BR" b="1">
                <a:latin typeface="Montserrat" panose="00000500000000000000" pitchFamily="2" charset="0"/>
              </a:rPr>
              <a:t>w₁ x₁ = –1</a:t>
            </a:r>
            <a:r>
              <a:rPr lang="pt-BR">
                <a:latin typeface="Montserrat" panose="00000500000000000000" pitchFamily="2" charset="0"/>
              </a:rPr>
              <a:t> ou </a:t>
            </a:r>
            <a:r>
              <a:rPr lang="pt-BR" b="1">
                <a:latin typeface="Montserrat" panose="00000500000000000000" pitchFamily="2" charset="0"/>
              </a:rPr>
              <a:t>+1</a:t>
            </a:r>
            <a:r>
              <a:rPr lang="pt-BR">
                <a:latin typeface="Montserrat" panose="00000500000000000000" pitchFamily="2" charset="0"/>
              </a:rPr>
              <a:t> são </a:t>
            </a:r>
            <a:r>
              <a:rPr lang="pt-BR" b="1">
                <a:latin typeface="Montserrat" panose="00000500000000000000" pitchFamily="2" charset="0"/>
              </a:rPr>
              <a:t>x₁ = –1</a:t>
            </a:r>
            <a:r>
              <a:rPr lang="pt-BR">
                <a:latin typeface="Montserrat" panose="00000500000000000000" pitchFamily="2" charset="0"/>
              </a:rPr>
              <a:t> e </a:t>
            </a:r>
            <a:r>
              <a:rPr lang="pt-BR" b="1">
                <a:latin typeface="Montserrat" panose="00000500000000000000" pitchFamily="2" charset="0"/>
              </a:rPr>
              <a:t>+1</a:t>
            </a:r>
            <a:r>
              <a:rPr lang="pt-BR">
                <a:latin typeface="Montserrat" panose="00000500000000000000" pitchFamily="2" charset="0"/>
              </a:rPr>
              <a:t>; portanto, o tamanho da margem é 2. No gráfico à direita, o peso é 0,5, então os pontos nos quais </a:t>
            </a:r>
            <a:r>
              <a:rPr lang="pt-BR" b="1">
                <a:latin typeface="Montserrat" panose="00000500000000000000" pitchFamily="2" charset="0"/>
              </a:rPr>
              <a:t>w₁ x₁ = –1</a:t>
            </a:r>
            <a:r>
              <a:rPr lang="pt-BR">
                <a:latin typeface="Montserrat" panose="00000500000000000000" pitchFamily="2" charset="0"/>
              </a:rPr>
              <a:t> ou </a:t>
            </a:r>
            <a:r>
              <a:rPr lang="pt-BR" b="1">
                <a:latin typeface="Montserrat" panose="00000500000000000000" pitchFamily="2" charset="0"/>
              </a:rPr>
              <a:t>+1</a:t>
            </a:r>
            <a:r>
              <a:rPr lang="pt-BR">
                <a:latin typeface="Montserrat" panose="00000500000000000000" pitchFamily="2" charset="0"/>
              </a:rPr>
              <a:t> são </a:t>
            </a:r>
            <a:r>
              <a:rPr lang="pt-BR" b="1">
                <a:latin typeface="Montserrat" panose="00000500000000000000" pitchFamily="2" charset="0"/>
              </a:rPr>
              <a:t>x₁ = –2</a:t>
            </a:r>
            <a:r>
              <a:rPr lang="pt-BR">
                <a:latin typeface="Montserrat" panose="00000500000000000000" pitchFamily="2" charset="0"/>
              </a:rPr>
              <a:t> e </a:t>
            </a:r>
            <a:r>
              <a:rPr lang="pt-BR" b="1">
                <a:latin typeface="Montserrat" panose="00000500000000000000" pitchFamily="2" charset="0"/>
              </a:rPr>
              <a:t>+2</a:t>
            </a:r>
            <a:r>
              <a:rPr lang="pt-BR">
                <a:latin typeface="Montserrat" panose="00000500000000000000" pitchFamily="2" charset="0"/>
              </a:rPr>
              <a:t>; o tamanho da margem é 4. Portanto, precisamos manter </a:t>
            </a:r>
            <a:r>
              <a:rPr lang="pt-BR" b="1">
                <a:latin typeface="Montserrat" panose="00000500000000000000" pitchFamily="2" charset="0"/>
              </a:rPr>
              <a:t>w</a:t>
            </a:r>
            <a:r>
              <a:rPr lang="pt-BR">
                <a:latin typeface="Montserrat" panose="00000500000000000000" pitchFamily="2" charset="0"/>
              </a:rPr>
              <a:t> o menor possível. Note que o termo de viés </a:t>
            </a:r>
            <a:r>
              <a:rPr lang="pt-BR" b="1">
                <a:latin typeface="Montserrat" panose="00000500000000000000" pitchFamily="2" charset="0"/>
              </a:rPr>
              <a:t>b</a:t>
            </a:r>
            <a:r>
              <a:rPr lang="pt-BR">
                <a:latin typeface="Montserrat" panose="00000500000000000000" pitchFamily="2" charset="0"/>
              </a:rPr>
              <a:t> não influencia o tamanho da margem: ajustá-lo apenas desloca a margem, sem afetar sua largura.</a:t>
            </a:r>
          </a:p>
        </p:txBody>
      </p:sp>
    </p:spTree>
    <p:extLst>
      <p:ext uri="{BB962C8B-B14F-4D97-AF65-F5344CB8AC3E}">
        <p14:creationId xmlns:p14="http://schemas.microsoft.com/office/powerpoint/2010/main" val="4191218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8D0C0-975A-50F6-D500-2E4C7319F667}"/>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CF82332-B6AF-5A0F-93D3-333375703AF0}"/>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6E77759-70E8-BEB2-E687-0A99273C8281}"/>
              </a:ext>
            </a:extLst>
          </p:cNvPr>
          <p:cNvSpPr txBox="1">
            <a:spLocks/>
          </p:cNvSpPr>
          <p:nvPr/>
        </p:nvSpPr>
        <p:spPr>
          <a:xfrm>
            <a:off x="1743084" y="348317"/>
            <a:ext cx="966963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1. </a:t>
            </a:r>
            <a:r>
              <a:rPr lang="pt-BR"/>
              <a:t>Por Dentro dos Classificadores SVM Lineares</a:t>
            </a:r>
            <a:endParaRPr lang="pt-BR">
              <a:solidFill>
                <a:schemeClr val="bg1"/>
              </a:solidFill>
            </a:endParaRPr>
          </a:p>
        </p:txBody>
      </p:sp>
      <p:sp>
        <p:nvSpPr>
          <p:cNvPr id="5" name="CaixaDeTexto 4">
            <a:extLst>
              <a:ext uri="{FF2B5EF4-FFF2-40B4-BE49-F238E27FC236}">
                <a16:creationId xmlns:a16="http://schemas.microsoft.com/office/drawing/2014/main" id="{395A248F-9BA1-EE01-6868-E4B6F39B777E}"/>
              </a:ext>
            </a:extLst>
          </p:cNvPr>
          <p:cNvSpPr txBox="1"/>
          <p:nvPr/>
        </p:nvSpPr>
        <p:spPr>
          <a:xfrm>
            <a:off x="401463" y="2070155"/>
            <a:ext cx="11502573" cy="1706621"/>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Também queremos evitar violações da margem, então precisamos que a função de decisão seja maior que 1 para todas as instâncias de treinamento positivas e menor que –1 para as negativas. Definindo </a:t>
            </a:r>
            <a:r>
              <a:rPr lang="pt-BR" b="1">
                <a:latin typeface="Montserrat" panose="00000500000000000000" pitchFamily="2" charset="0"/>
              </a:rPr>
              <a:t>t⁽ⁱ⁾ = –1</a:t>
            </a:r>
            <a:r>
              <a:rPr lang="pt-BR">
                <a:latin typeface="Montserrat" panose="00000500000000000000" pitchFamily="2" charset="0"/>
              </a:rPr>
              <a:t> para instâncias negativas (</a:t>
            </a:r>
            <a:r>
              <a:rPr lang="pt-BR" b="1">
                <a:latin typeface="Montserrat" panose="00000500000000000000" pitchFamily="2" charset="0"/>
              </a:rPr>
              <a:t>y⁽ⁱ⁾ = 0</a:t>
            </a:r>
            <a:r>
              <a:rPr lang="pt-BR">
                <a:latin typeface="Montserrat" panose="00000500000000000000" pitchFamily="2" charset="0"/>
              </a:rPr>
              <a:t>) e </a:t>
            </a:r>
            <a:r>
              <a:rPr lang="pt-BR" b="1">
                <a:latin typeface="Montserrat" panose="00000500000000000000" pitchFamily="2" charset="0"/>
              </a:rPr>
              <a:t>t⁽ⁱ⁾ = 1</a:t>
            </a:r>
            <a:r>
              <a:rPr lang="pt-BR">
                <a:latin typeface="Montserrat" panose="00000500000000000000" pitchFamily="2" charset="0"/>
              </a:rPr>
              <a:t> para instâncias positivas (</a:t>
            </a:r>
            <a:r>
              <a:rPr lang="pt-BR" b="1">
                <a:latin typeface="Montserrat" panose="00000500000000000000" pitchFamily="2" charset="0"/>
              </a:rPr>
              <a:t>y⁽ⁱ⁾ = 1</a:t>
            </a:r>
            <a:r>
              <a:rPr lang="pt-BR">
                <a:latin typeface="Montserrat" panose="00000500000000000000" pitchFamily="2" charset="0"/>
              </a:rPr>
              <a:t>), podemos escrever essa restrição como </a:t>
            </a:r>
            <a:r>
              <a:rPr lang="pt-BR" b="1">
                <a:latin typeface="Montserrat" panose="00000500000000000000" pitchFamily="2" charset="0"/>
              </a:rPr>
              <a:t>t⁽ⁱ⁾ (wᵀ x⁽ⁱ⁾ + b) ≥ 1</a:t>
            </a:r>
            <a:r>
              <a:rPr lang="pt-BR">
                <a:latin typeface="Montserrat" panose="00000500000000000000" pitchFamily="2" charset="0"/>
              </a:rPr>
              <a:t> para todas as instâncias.</a:t>
            </a:r>
          </a:p>
        </p:txBody>
      </p:sp>
    </p:spTree>
    <p:extLst>
      <p:ext uri="{BB962C8B-B14F-4D97-AF65-F5344CB8AC3E}">
        <p14:creationId xmlns:p14="http://schemas.microsoft.com/office/powerpoint/2010/main" val="3305742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B949E-AA57-3A44-4FD3-B40EFB3DE04F}"/>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46097A50-BB67-1727-876C-76629E9354F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D602985-E885-81B0-EC8E-85274620B5CC}"/>
              </a:ext>
            </a:extLst>
          </p:cNvPr>
          <p:cNvSpPr txBox="1">
            <a:spLocks/>
          </p:cNvSpPr>
          <p:nvPr/>
        </p:nvSpPr>
        <p:spPr>
          <a:xfrm>
            <a:off x="1418619" y="717969"/>
            <a:ext cx="966963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pic>
        <p:nvPicPr>
          <p:cNvPr id="5" name="Imagem 4" descr="Texto&#10;&#10;O conteúdo gerado por IA pode estar incorreto.">
            <a:extLst>
              <a:ext uri="{FF2B5EF4-FFF2-40B4-BE49-F238E27FC236}">
                <a16:creationId xmlns:a16="http://schemas.microsoft.com/office/drawing/2014/main" id="{461542F2-16A1-8503-E48E-5AE92F11294C}"/>
              </a:ext>
            </a:extLst>
          </p:cNvPr>
          <p:cNvPicPr>
            <a:picLocks noChangeAspect="1"/>
          </p:cNvPicPr>
          <p:nvPr/>
        </p:nvPicPr>
        <p:blipFill>
          <a:blip r:embed="rId2"/>
          <a:stretch>
            <a:fillRect/>
          </a:stretch>
        </p:blipFill>
        <p:spPr>
          <a:xfrm>
            <a:off x="2803222" y="3429000"/>
            <a:ext cx="6223819" cy="1487520"/>
          </a:xfrm>
          <a:prstGeom prst="rect">
            <a:avLst/>
          </a:prstGeom>
        </p:spPr>
      </p:pic>
      <p:sp>
        <p:nvSpPr>
          <p:cNvPr id="9" name="CaixaDeTexto 8">
            <a:extLst>
              <a:ext uri="{FF2B5EF4-FFF2-40B4-BE49-F238E27FC236}">
                <a16:creationId xmlns:a16="http://schemas.microsoft.com/office/drawing/2014/main" id="{E8BB3AFC-C649-0EB5-8944-3A7A48E8914D}"/>
              </a:ext>
            </a:extLst>
          </p:cNvPr>
          <p:cNvSpPr txBox="1"/>
          <p:nvPr/>
        </p:nvSpPr>
        <p:spPr>
          <a:xfrm>
            <a:off x="570271" y="1610521"/>
            <a:ext cx="10884309" cy="1292020"/>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a:latin typeface="Montserrat"/>
              </a:rPr>
              <a:t>Podemos, portanto, expressar o objetivo do classificador </a:t>
            </a:r>
            <a:r>
              <a:rPr lang="pt-BR" b="1">
                <a:latin typeface="Montserrat"/>
              </a:rPr>
              <a:t>SVM linear de margem rígida</a:t>
            </a:r>
            <a:r>
              <a:rPr lang="pt-BR">
                <a:latin typeface="Montserrat"/>
              </a:rPr>
              <a:t> como o problema de otimização com restrições mostrado no problema a seguir </a:t>
            </a:r>
            <a:r>
              <a:rPr lang="pt-BR"/>
              <a:t>(</a:t>
            </a:r>
            <a:r>
              <a:rPr lang="pt-BR">
                <a:latin typeface="Montserrat"/>
                <a:cs typeface="MoolBoran"/>
              </a:rPr>
              <a:t>Objetivo do classificador SVM linear de margem rígida</a:t>
            </a:r>
            <a:r>
              <a:rPr lang="en-US">
                <a:latin typeface="Montserrat"/>
              </a:rPr>
              <a:t>)</a:t>
            </a:r>
            <a:r>
              <a:rPr lang="pt-BR">
                <a:latin typeface="Montserrat"/>
              </a:rPr>
              <a:t>.</a:t>
            </a:r>
          </a:p>
        </p:txBody>
      </p:sp>
    </p:spTree>
    <p:extLst>
      <p:ext uri="{BB962C8B-B14F-4D97-AF65-F5344CB8AC3E}">
        <p14:creationId xmlns:p14="http://schemas.microsoft.com/office/powerpoint/2010/main" val="254373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97651-39FA-0FC3-EA59-D45998EF833F}"/>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67894B7-1830-9609-EB00-519F1C76D0E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F2A4768B-A481-FECE-4AB7-2C1A2D89AA7E}"/>
              </a:ext>
            </a:extLst>
          </p:cNvPr>
          <p:cNvSpPr txBox="1">
            <a:spLocks/>
          </p:cNvSpPr>
          <p:nvPr/>
        </p:nvSpPr>
        <p:spPr>
          <a:xfrm>
            <a:off x="1418619" y="717969"/>
            <a:ext cx="966963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pic>
        <p:nvPicPr>
          <p:cNvPr id="5" name="Imagem 4" descr="Texto&#10;&#10;O conteúdo gerado por IA pode estar incorreto.">
            <a:extLst>
              <a:ext uri="{FF2B5EF4-FFF2-40B4-BE49-F238E27FC236}">
                <a16:creationId xmlns:a16="http://schemas.microsoft.com/office/drawing/2014/main" id="{F76749E9-087C-269E-892D-6B16BAA94EA3}"/>
              </a:ext>
            </a:extLst>
          </p:cNvPr>
          <p:cNvPicPr>
            <a:picLocks noChangeAspect="1"/>
          </p:cNvPicPr>
          <p:nvPr/>
        </p:nvPicPr>
        <p:blipFill>
          <a:blip r:embed="rId2"/>
          <a:stretch>
            <a:fillRect/>
          </a:stretch>
        </p:blipFill>
        <p:spPr>
          <a:xfrm>
            <a:off x="3141526" y="3887426"/>
            <a:ext cx="6223819" cy="1487520"/>
          </a:xfrm>
          <a:prstGeom prst="rect">
            <a:avLst/>
          </a:prstGeom>
        </p:spPr>
      </p:pic>
      <p:sp>
        <p:nvSpPr>
          <p:cNvPr id="12" name="CaixaDeTexto 11">
            <a:extLst>
              <a:ext uri="{FF2B5EF4-FFF2-40B4-BE49-F238E27FC236}">
                <a16:creationId xmlns:a16="http://schemas.microsoft.com/office/drawing/2014/main" id="{60B1032A-86B1-4180-C3CB-D6F0194C7087}"/>
              </a:ext>
            </a:extLst>
          </p:cNvPr>
          <p:cNvSpPr txBox="1"/>
          <p:nvPr/>
        </p:nvSpPr>
        <p:spPr>
          <a:xfrm>
            <a:off x="432619" y="1595132"/>
            <a:ext cx="11285952" cy="17075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Estamos minimizando </a:t>
            </a:r>
            <a:r>
              <a:rPr lang="pt-BR" b="1">
                <a:latin typeface="Montserrat" panose="00000500000000000000" pitchFamily="2" charset="0"/>
              </a:rPr>
              <a:t>½ wᵀ w</a:t>
            </a:r>
            <a:r>
              <a:rPr lang="pt-BR">
                <a:latin typeface="Montserrat" panose="00000500000000000000" pitchFamily="2" charset="0"/>
              </a:rPr>
              <a:t>, que é igual a </a:t>
            </a:r>
            <a:r>
              <a:rPr lang="pt-BR" b="1">
                <a:latin typeface="Montserrat" panose="00000500000000000000" pitchFamily="2" charset="0"/>
              </a:rPr>
              <a:t>½‖w‖²</a:t>
            </a:r>
            <a:r>
              <a:rPr lang="pt-BR">
                <a:latin typeface="Montserrat" panose="00000500000000000000" pitchFamily="2" charset="0"/>
              </a:rPr>
              <a:t>, em vez de minimizar </a:t>
            </a:r>
            <a:r>
              <a:rPr lang="pt-BR" b="1">
                <a:latin typeface="Montserrat" panose="00000500000000000000" pitchFamily="2" charset="0"/>
              </a:rPr>
              <a:t>‖w‖</a:t>
            </a:r>
            <a:r>
              <a:rPr lang="pt-BR">
                <a:latin typeface="Montserrat" panose="00000500000000000000" pitchFamily="2" charset="0"/>
              </a:rPr>
              <a:t> (a norma de </a:t>
            </a:r>
            <a:r>
              <a:rPr lang="pt-BR" b="1">
                <a:latin typeface="Montserrat" panose="00000500000000000000" pitchFamily="2" charset="0"/>
              </a:rPr>
              <a:t>w</a:t>
            </a:r>
            <a:r>
              <a:rPr lang="pt-BR">
                <a:latin typeface="Montserrat" panose="00000500000000000000" pitchFamily="2" charset="0"/>
              </a:rPr>
              <a:t>). De fato, </a:t>
            </a:r>
            <a:r>
              <a:rPr lang="pt-BR" b="1">
                <a:latin typeface="Montserrat" panose="00000500000000000000" pitchFamily="2" charset="0"/>
              </a:rPr>
              <a:t>½‖w‖²</a:t>
            </a:r>
            <a:r>
              <a:rPr lang="pt-BR">
                <a:latin typeface="Montserrat" panose="00000500000000000000" pitchFamily="2" charset="0"/>
              </a:rPr>
              <a:t> possui uma derivada simples e conveniente (que é apenas </a:t>
            </a:r>
            <a:r>
              <a:rPr lang="pt-BR" b="1">
                <a:latin typeface="Montserrat" panose="00000500000000000000" pitchFamily="2" charset="0"/>
              </a:rPr>
              <a:t>w</a:t>
            </a:r>
            <a:r>
              <a:rPr lang="pt-BR">
                <a:latin typeface="Montserrat" panose="00000500000000000000" pitchFamily="2" charset="0"/>
              </a:rPr>
              <a:t>), enquanto </a:t>
            </a:r>
            <a:r>
              <a:rPr lang="pt-BR" b="1">
                <a:latin typeface="Montserrat" panose="00000500000000000000" pitchFamily="2" charset="0"/>
              </a:rPr>
              <a:t>‖w‖</a:t>
            </a:r>
            <a:r>
              <a:rPr lang="pt-BR">
                <a:latin typeface="Montserrat" panose="00000500000000000000" pitchFamily="2" charset="0"/>
              </a:rPr>
              <a:t> não é </a:t>
            </a:r>
            <a:r>
              <a:rPr lang="pt-BR" err="1">
                <a:latin typeface="Montserrat" panose="00000500000000000000" pitchFamily="2" charset="0"/>
              </a:rPr>
              <a:t>diferenciável</a:t>
            </a:r>
            <a:r>
              <a:rPr lang="pt-BR">
                <a:latin typeface="Montserrat" panose="00000500000000000000" pitchFamily="2" charset="0"/>
              </a:rPr>
              <a:t> em </a:t>
            </a:r>
            <a:r>
              <a:rPr lang="pt-BR" b="1">
                <a:latin typeface="Montserrat" panose="00000500000000000000" pitchFamily="2" charset="0"/>
              </a:rPr>
              <a:t>w = 0</a:t>
            </a:r>
            <a:r>
              <a:rPr lang="pt-BR">
                <a:latin typeface="Montserrat" panose="00000500000000000000" pitchFamily="2" charset="0"/>
              </a:rPr>
              <a:t>. </a:t>
            </a:r>
            <a:r>
              <a:rPr lang="pt-BR" b="1">
                <a:latin typeface="Montserrat" panose="00000500000000000000" pitchFamily="2" charset="0"/>
              </a:rPr>
              <a:t>Algoritmos de otimização geralmente funcionam muito melhor com funções diferenciáveis</a:t>
            </a:r>
            <a:r>
              <a:rPr lang="pt-BR">
                <a:latin typeface="Montserrat" panose="00000500000000000000" pitchFamily="2" charset="0"/>
              </a:rPr>
              <a:t>.</a:t>
            </a:r>
          </a:p>
        </p:txBody>
      </p:sp>
    </p:spTree>
    <p:extLst>
      <p:ext uri="{BB962C8B-B14F-4D97-AF65-F5344CB8AC3E}">
        <p14:creationId xmlns:p14="http://schemas.microsoft.com/office/powerpoint/2010/main" val="3807768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B201D280CC1A3048B2747D95AEE83B38" ma:contentTypeVersion="11" ma:contentTypeDescription="Crie um novo documento." ma:contentTypeScope="" ma:versionID="4a823124fbf7acab08df3b93301ac6da">
  <xsd:schema xmlns:xsd="http://www.w3.org/2001/XMLSchema" xmlns:xs="http://www.w3.org/2001/XMLSchema" xmlns:p="http://schemas.microsoft.com/office/2006/metadata/properties" xmlns:ns2="e7ab74db-4238-406f-8cb3-c3fd899d474d" xmlns:ns3="2a6c6581-5816-4834-9ce9-3d5d3369796b" targetNamespace="http://schemas.microsoft.com/office/2006/metadata/properties" ma:root="true" ma:fieldsID="fc0182c580e1d6ae832576288a1d7b6a" ns2:_="" ns3:_="">
    <xsd:import namespace="e7ab74db-4238-406f-8cb3-c3fd899d474d"/>
    <xsd:import namespace="2a6c6581-5816-4834-9ce9-3d5d3369796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ab74db-4238-406f-8cb3-c3fd899d47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Marcações de imagem" ma:readOnly="false" ma:fieldId="{5cf76f15-5ced-4ddc-b409-7134ff3c332f}" ma:taxonomyMulti="true" ma:sspId="43d1b825-f36c-4a44-b9f3-096f26119b7b"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6c6581-5816-4834-9ce9-3d5d3369796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5c90cd8-fe14-48ec-92ce-29aaa205d679}" ma:internalName="TaxCatchAll" ma:showField="CatchAllData" ma:web="2a6c6581-5816-4834-9ce9-3d5d336979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7ab74db-4238-406f-8cb3-c3fd899d474d">
      <Terms xmlns="http://schemas.microsoft.com/office/infopath/2007/PartnerControls"/>
    </lcf76f155ced4ddcb4097134ff3c332f>
    <TaxCatchAll xmlns="2a6c6581-5816-4834-9ce9-3d5d3369796b" xsi:nil="true"/>
  </documentManagement>
</p:properties>
</file>

<file path=customXml/itemProps1.xml><?xml version="1.0" encoding="utf-8"?>
<ds:datastoreItem xmlns:ds="http://schemas.openxmlformats.org/officeDocument/2006/customXml" ds:itemID="{ABC65A53-CB5D-4A46-8B09-F3CCAA881430}">
  <ds:schemaRefs>
    <ds:schemaRef ds:uri="http://schemas.microsoft.com/sharepoint/v3/contenttype/forms"/>
  </ds:schemaRefs>
</ds:datastoreItem>
</file>

<file path=customXml/itemProps2.xml><?xml version="1.0" encoding="utf-8"?>
<ds:datastoreItem xmlns:ds="http://schemas.openxmlformats.org/officeDocument/2006/customXml" ds:itemID="{313FE8FC-CF32-4768-959B-C7AADF31926D}">
  <ds:schemaRefs>
    <ds:schemaRef ds:uri="2a6c6581-5816-4834-9ce9-3d5d3369796b"/>
    <ds:schemaRef ds:uri="e7ab74db-4238-406f-8cb3-c3fd899d47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E3EC452-5DD7-4E00-B1B3-1BE808B23149}">
  <ds:schemaRefs>
    <ds:schemaRef ds:uri="2a6c6581-5816-4834-9ce9-3d5d3369796b"/>
    <ds:schemaRef ds:uri="e7ab74db-4238-406f-8cb3-c3fd899d47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55</Slides>
  <Notes>3</Notes>
  <HiddenSlides>0</HiddenSlides>
  <ScaleCrop>false</ScaleCrop>
  <HeadingPairs>
    <vt:vector size="4" baseType="variant">
      <vt:variant>
        <vt:lpstr>Tema</vt:lpstr>
      </vt:variant>
      <vt:variant>
        <vt:i4>1</vt:i4>
      </vt:variant>
      <vt:variant>
        <vt:lpstr>Títulos de slides</vt:lpstr>
      </vt:variant>
      <vt:variant>
        <vt:i4>55</vt:i4>
      </vt:variant>
    </vt:vector>
  </HeadingPairs>
  <TitlesOfParts>
    <vt:vector size="56"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Susanna Johns</dc:creator>
  <cp:revision>4</cp:revision>
  <dcterms:created xsi:type="dcterms:W3CDTF">2024-12-02T21:15:35Z</dcterms:created>
  <dcterms:modified xsi:type="dcterms:W3CDTF">2025-09-19T12:52:57Z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0x010100B201D280CC1A3048B2747D95AEE83B38</vt:lpwstr>
  </property>
  <property fmtid="{D5CDD505-2E9C-101B-9397-08002B2CF9AE}" pid="3" name="MediaServiceImageTags">
    <vt:lpwstr/>
  </property>
</Properties>
</file>